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sldIdLst>
    <p:sldId id="359" r:id="rId2"/>
    <p:sldId id="313" r:id="rId3"/>
    <p:sldId id="262" r:id="rId4"/>
    <p:sldId id="362" r:id="rId5"/>
    <p:sldId id="376" r:id="rId6"/>
    <p:sldId id="377" r:id="rId7"/>
    <p:sldId id="378" r:id="rId8"/>
    <p:sldId id="379" r:id="rId9"/>
    <p:sldId id="380" r:id="rId10"/>
    <p:sldId id="375" r:id="rId11"/>
    <p:sldId id="381" r:id="rId12"/>
    <p:sldId id="382" r:id="rId13"/>
    <p:sldId id="383" r:id="rId14"/>
    <p:sldId id="384" r:id="rId15"/>
    <p:sldId id="385" r:id="rId16"/>
    <p:sldId id="386" r:id="rId17"/>
    <p:sldId id="387" r:id="rId18"/>
    <p:sldId id="388" r:id="rId19"/>
    <p:sldId id="389" r:id="rId20"/>
    <p:sldId id="390" r:id="rId21"/>
    <p:sldId id="391" r:id="rId22"/>
    <p:sldId id="392" r:id="rId23"/>
    <p:sldId id="393" r:id="rId24"/>
    <p:sldId id="394" r:id="rId25"/>
    <p:sldId id="395" r:id="rId26"/>
    <p:sldId id="396" r:id="rId27"/>
    <p:sldId id="397" r:id="rId28"/>
    <p:sldId id="398" r:id="rId29"/>
    <p:sldId id="399" r:id="rId30"/>
    <p:sldId id="400" r:id="rId31"/>
    <p:sldId id="401" r:id="rId32"/>
    <p:sldId id="402" r:id="rId33"/>
    <p:sldId id="403" r:id="rId34"/>
    <p:sldId id="404" r:id="rId35"/>
    <p:sldId id="405" r:id="rId36"/>
    <p:sldId id="406" r:id="rId37"/>
    <p:sldId id="407" r:id="rId38"/>
    <p:sldId id="408" r:id="rId39"/>
    <p:sldId id="409" r:id="rId40"/>
    <p:sldId id="410" r:id="rId41"/>
    <p:sldId id="411" r:id="rId42"/>
    <p:sldId id="412" r:id="rId43"/>
    <p:sldId id="413" r:id="rId44"/>
    <p:sldId id="414" r:id="rId45"/>
    <p:sldId id="415" r:id="rId46"/>
    <p:sldId id="416" r:id="rId47"/>
    <p:sldId id="417" r:id="rId48"/>
    <p:sldId id="418" r:id="rId49"/>
    <p:sldId id="419" r:id="rId50"/>
    <p:sldId id="420" r:id="rId51"/>
    <p:sldId id="421" r:id="rId52"/>
    <p:sldId id="422" r:id="rId53"/>
    <p:sldId id="423" r:id="rId54"/>
    <p:sldId id="424" r:id="rId55"/>
    <p:sldId id="425" r:id="rId56"/>
    <p:sldId id="426" r:id="rId57"/>
    <p:sldId id="315" r:id="rId5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102" y="2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0F9BF3-CF4C-4FA0-A76C-37F01F4582E8}" type="datetimeFigureOut">
              <a:rPr lang="zh-CN" altLang="en-US" smtClean="0"/>
              <a:t>2021/12/18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B9772A-12CC-4165-823A-49E0C2EECF4F}" type="slidenum">
              <a:rPr lang="zh-CN" altLang="en-US" smtClean="0"/>
              <a:t>‹#›</a:t>
            </a:fld>
            <a:endParaRPr lang="zh-CN" altLang="en-US"/>
          </a:p>
        </p:txBody>
      </p:sp>
    </p:spTree>
    <p:extLst>
      <p:ext uri="{BB962C8B-B14F-4D97-AF65-F5344CB8AC3E}">
        <p14:creationId xmlns:p14="http://schemas.microsoft.com/office/powerpoint/2010/main" val="3527592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a:t>
            </a:fld>
            <a:endParaRPr lang="zh-CN" altLang="en-US"/>
          </a:p>
        </p:txBody>
      </p:sp>
    </p:spTree>
    <p:extLst>
      <p:ext uri="{BB962C8B-B14F-4D97-AF65-F5344CB8AC3E}">
        <p14:creationId xmlns:p14="http://schemas.microsoft.com/office/powerpoint/2010/main" val="27199875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12</a:t>
            </a:fld>
            <a:endParaRPr lang="zh-CN" altLang="en-US"/>
          </a:p>
        </p:txBody>
      </p:sp>
    </p:spTree>
    <p:extLst>
      <p:ext uri="{BB962C8B-B14F-4D97-AF65-F5344CB8AC3E}">
        <p14:creationId xmlns:p14="http://schemas.microsoft.com/office/powerpoint/2010/main" val="3010344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13</a:t>
            </a:fld>
            <a:endParaRPr lang="zh-CN" altLang="en-US"/>
          </a:p>
        </p:txBody>
      </p:sp>
    </p:spTree>
    <p:extLst>
      <p:ext uri="{BB962C8B-B14F-4D97-AF65-F5344CB8AC3E}">
        <p14:creationId xmlns:p14="http://schemas.microsoft.com/office/powerpoint/2010/main" val="38372591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14</a:t>
            </a:fld>
            <a:endParaRPr lang="zh-CN" altLang="en-US"/>
          </a:p>
        </p:txBody>
      </p:sp>
    </p:spTree>
    <p:extLst>
      <p:ext uri="{BB962C8B-B14F-4D97-AF65-F5344CB8AC3E}">
        <p14:creationId xmlns:p14="http://schemas.microsoft.com/office/powerpoint/2010/main" val="37443301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15</a:t>
            </a:fld>
            <a:endParaRPr lang="zh-CN" altLang="en-US"/>
          </a:p>
        </p:txBody>
      </p:sp>
    </p:spTree>
    <p:extLst>
      <p:ext uri="{BB962C8B-B14F-4D97-AF65-F5344CB8AC3E}">
        <p14:creationId xmlns:p14="http://schemas.microsoft.com/office/powerpoint/2010/main" val="17498482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16</a:t>
            </a:fld>
            <a:endParaRPr lang="zh-CN" altLang="en-US"/>
          </a:p>
        </p:txBody>
      </p:sp>
    </p:spTree>
    <p:extLst>
      <p:ext uri="{BB962C8B-B14F-4D97-AF65-F5344CB8AC3E}">
        <p14:creationId xmlns:p14="http://schemas.microsoft.com/office/powerpoint/2010/main" val="36534887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17</a:t>
            </a:fld>
            <a:endParaRPr lang="zh-CN" altLang="en-US"/>
          </a:p>
        </p:txBody>
      </p:sp>
    </p:spTree>
    <p:extLst>
      <p:ext uri="{BB962C8B-B14F-4D97-AF65-F5344CB8AC3E}">
        <p14:creationId xmlns:p14="http://schemas.microsoft.com/office/powerpoint/2010/main" val="13266303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18</a:t>
            </a:fld>
            <a:endParaRPr lang="zh-CN" altLang="en-US"/>
          </a:p>
        </p:txBody>
      </p:sp>
    </p:spTree>
    <p:extLst>
      <p:ext uri="{BB962C8B-B14F-4D97-AF65-F5344CB8AC3E}">
        <p14:creationId xmlns:p14="http://schemas.microsoft.com/office/powerpoint/2010/main" val="15554823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19</a:t>
            </a:fld>
            <a:endParaRPr lang="zh-CN" altLang="en-US"/>
          </a:p>
        </p:txBody>
      </p:sp>
    </p:spTree>
    <p:extLst>
      <p:ext uri="{BB962C8B-B14F-4D97-AF65-F5344CB8AC3E}">
        <p14:creationId xmlns:p14="http://schemas.microsoft.com/office/powerpoint/2010/main" val="36532102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20</a:t>
            </a:fld>
            <a:endParaRPr lang="zh-CN" altLang="en-US"/>
          </a:p>
        </p:txBody>
      </p:sp>
    </p:spTree>
    <p:extLst>
      <p:ext uri="{BB962C8B-B14F-4D97-AF65-F5344CB8AC3E}">
        <p14:creationId xmlns:p14="http://schemas.microsoft.com/office/powerpoint/2010/main" val="34118559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21</a:t>
            </a:fld>
            <a:endParaRPr lang="zh-CN" altLang="en-US"/>
          </a:p>
        </p:txBody>
      </p:sp>
    </p:spTree>
    <p:extLst>
      <p:ext uri="{BB962C8B-B14F-4D97-AF65-F5344CB8AC3E}">
        <p14:creationId xmlns:p14="http://schemas.microsoft.com/office/powerpoint/2010/main" val="1998311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a:t>
            </a:fld>
            <a:endParaRPr lang="zh-CN" altLang="en-US"/>
          </a:p>
        </p:txBody>
      </p:sp>
    </p:spTree>
    <p:extLst>
      <p:ext uri="{BB962C8B-B14F-4D97-AF65-F5344CB8AC3E}">
        <p14:creationId xmlns:p14="http://schemas.microsoft.com/office/powerpoint/2010/main" val="24165737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22</a:t>
            </a:fld>
            <a:endParaRPr lang="zh-CN" altLang="en-US"/>
          </a:p>
        </p:txBody>
      </p:sp>
    </p:spTree>
    <p:extLst>
      <p:ext uri="{BB962C8B-B14F-4D97-AF65-F5344CB8AC3E}">
        <p14:creationId xmlns:p14="http://schemas.microsoft.com/office/powerpoint/2010/main" val="26526563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23</a:t>
            </a:fld>
            <a:endParaRPr lang="zh-CN" altLang="en-US"/>
          </a:p>
        </p:txBody>
      </p:sp>
    </p:spTree>
    <p:extLst>
      <p:ext uri="{BB962C8B-B14F-4D97-AF65-F5344CB8AC3E}">
        <p14:creationId xmlns:p14="http://schemas.microsoft.com/office/powerpoint/2010/main" val="26387163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24</a:t>
            </a:fld>
            <a:endParaRPr lang="zh-CN" altLang="en-US"/>
          </a:p>
        </p:txBody>
      </p:sp>
    </p:spTree>
    <p:extLst>
      <p:ext uri="{BB962C8B-B14F-4D97-AF65-F5344CB8AC3E}">
        <p14:creationId xmlns:p14="http://schemas.microsoft.com/office/powerpoint/2010/main" val="28118803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25</a:t>
            </a:fld>
            <a:endParaRPr lang="zh-CN" altLang="en-US"/>
          </a:p>
        </p:txBody>
      </p:sp>
    </p:spTree>
    <p:extLst>
      <p:ext uri="{BB962C8B-B14F-4D97-AF65-F5344CB8AC3E}">
        <p14:creationId xmlns:p14="http://schemas.microsoft.com/office/powerpoint/2010/main" val="39024854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26</a:t>
            </a:fld>
            <a:endParaRPr lang="zh-CN" altLang="en-US"/>
          </a:p>
        </p:txBody>
      </p:sp>
    </p:spTree>
    <p:extLst>
      <p:ext uri="{BB962C8B-B14F-4D97-AF65-F5344CB8AC3E}">
        <p14:creationId xmlns:p14="http://schemas.microsoft.com/office/powerpoint/2010/main" val="38177568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27</a:t>
            </a:fld>
            <a:endParaRPr lang="zh-CN" altLang="en-US"/>
          </a:p>
        </p:txBody>
      </p:sp>
    </p:spTree>
    <p:extLst>
      <p:ext uri="{BB962C8B-B14F-4D97-AF65-F5344CB8AC3E}">
        <p14:creationId xmlns:p14="http://schemas.microsoft.com/office/powerpoint/2010/main" val="5881907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28</a:t>
            </a:fld>
            <a:endParaRPr lang="zh-CN" altLang="en-US"/>
          </a:p>
        </p:txBody>
      </p:sp>
    </p:spTree>
    <p:extLst>
      <p:ext uri="{BB962C8B-B14F-4D97-AF65-F5344CB8AC3E}">
        <p14:creationId xmlns:p14="http://schemas.microsoft.com/office/powerpoint/2010/main" val="18486400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29</a:t>
            </a:fld>
            <a:endParaRPr lang="zh-CN" altLang="en-US"/>
          </a:p>
        </p:txBody>
      </p:sp>
    </p:spTree>
    <p:extLst>
      <p:ext uri="{BB962C8B-B14F-4D97-AF65-F5344CB8AC3E}">
        <p14:creationId xmlns:p14="http://schemas.microsoft.com/office/powerpoint/2010/main" val="12718875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30</a:t>
            </a:fld>
            <a:endParaRPr lang="zh-CN" altLang="en-US"/>
          </a:p>
        </p:txBody>
      </p:sp>
    </p:spTree>
    <p:extLst>
      <p:ext uri="{BB962C8B-B14F-4D97-AF65-F5344CB8AC3E}">
        <p14:creationId xmlns:p14="http://schemas.microsoft.com/office/powerpoint/2010/main" val="27623656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31</a:t>
            </a:fld>
            <a:endParaRPr lang="zh-CN" altLang="en-US"/>
          </a:p>
        </p:txBody>
      </p:sp>
    </p:spTree>
    <p:extLst>
      <p:ext uri="{BB962C8B-B14F-4D97-AF65-F5344CB8AC3E}">
        <p14:creationId xmlns:p14="http://schemas.microsoft.com/office/powerpoint/2010/main" val="26024152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a:t>
            </a:fld>
            <a:endParaRPr lang="zh-CN" altLang="en-US"/>
          </a:p>
        </p:txBody>
      </p:sp>
    </p:spTree>
    <p:extLst>
      <p:ext uri="{BB962C8B-B14F-4D97-AF65-F5344CB8AC3E}">
        <p14:creationId xmlns:p14="http://schemas.microsoft.com/office/powerpoint/2010/main" val="40801731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32</a:t>
            </a:fld>
            <a:endParaRPr lang="zh-CN" altLang="en-US"/>
          </a:p>
        </p:txBody>
      </p:sp>
    </p:spTree>
    <p:extLst>
      <p:ext uri="{BB962C8B-B14F-4D97-AF65-F5344CB8AC3E}">
        <p14:creationId xmlns:p14="http://schemas.microsoft.com/office/powerpoint/2010/main" val="15637816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33</a:t>
            </a:fld>
            <a:endParaRPr lang="zh-CN" altLang="en-US"/>
          </a:p>
        </p:txBody>
      </p:sp>
    </p:spTree>
    <p:extLst>
      <p:ext uri="{BB962C8B-B14F-4D97-AF65-F5344CB8AC3E}">
        <p14:creationId xmlns:p14="http://schemas.microsoft.com/office/powerpoint/2010/main" val="16383676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34</a:t>
            </a:fld>
            <a:endParaRPr lang="zh-CN" altLang="en-US"/>
          </a:p>
        </p:txBody>
      </p:sp>
    </p:spTree>
    <p:extLst>
      <p:ext uri="{BB962C8B-B14F-4D97-AF65-F5344CB8AC3E}">
        <p14:creationId xmlns:p14="http://schemas.microsoft.com/office/powerpoint/2010/main" val="402834440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35</a:t>
            </a:fld>
            <a:endParaRPr lang="zh-CN" altLang="en-US"/>
          </a:p>
        </p:txBody>
      </p:sp>
    </p:spTree>
    <p:extLst>
      <p:ext uri="{BB962C8B-B14F-4D97-AF65-F5344CB8AC3E}">
        <p14:creationId xmlns:p14="http://schemas.microsoft.com/office/powerpoint/2010/main" val="25689924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36</a:t>
            </a:fld>
            <a:endParaRPr lang="zh-CN" altLang="en-US"/>
          </a:p>
        </p:txBody>
      </p:sp>
    </p:spTree>
    <p:extLst>
      <p:ext uri="{BB962C8B-B14F-4D97-AF65-F5344CB8AC3E}">
        <p14:creationId xmlns:p14="http://schemas.microsoft.com/office/powerpoint/2010/main" val="251366220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37</a:t>
            </a:fld>
            <a:endParaRPr lang="zh-CN" altLang="en-US"/>
          </a:p>
        </p:txBody>
      </p:sp>
    </p:spTree>
    <p:extLst>
      <p:ext uri="{BB962C8B-B14F-4D97-AF65-F5344CB8AC3E}">
        <p14:creationId xmlns:p14="http://schemas.microsoft.com/office/powerpoint/2010/main" val="5460724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38</a:t>
            </a:fld>
            <a:endParaRPr lang="zh-CN" altLang="en-US"/>
          </a:p>
        </p:txBody>
      </p:sp>
    </p:spTree>
    <p:extLst>
      <p:ext uri="{BB962C8B-B14F-4D97-AF65-F5344CB8AC3E}">
        <p14:creationId xmlns:p14="http://schemas.microsoft.com/office/powerpoint/2010/main" val="65664916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39</a:t>
            </a:fld>
            <a:endParaRPr lang="zh-CN" altLang="en-US"/>
          </a:p>
        </p:txBody>
      </p:sp>
    </p:spTree>
    <p:extLst>
      <p:ext uri="{BB962C8B-B14F-4D97-AF65-F5344CB8AC3E}">
        <p14:creationId xmlns:p14="http://schemas.microsoft.com/office/powerpoint/2010/main" val="11266434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40</a:t>
            </a:fld>
            <a:endParaRPr lang="zh-CN" altLang="en-US"/>
          </a:p>
        </p:txBody>
      </p:sp>
    </p:spTree>
    <p:extLst>
      <p:ext uri="{BB962C8B-B14F-4D97-AF65-F5344CB8AC3E}">
        <p14:creationId xmlns:p14="http://schemas.microsoft.com/office/powerpoint/2010/main" val="348299110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41</a:t>
            </a:fld>
            <a:endParaRPr lang="zh-CN" altLang="en-US"/>
          </a:p>
        </p:txBody>
      </p:sp>
    </p:spTree>
    <p:extLst>
      <p:ext uri="{BB962C8B-B14F-4D97-AF65-F5344CB8AC3E}">
        <p14:creationId xmlns:p14="http://schemas.microsoft.com/office/powerpoint/2010/main" val="3366665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6</a:t>
            </a:fld>
            <a:endParaRPr lang="zh-CN" altLang="en-US"/>
          </a:p>
        </p:txBody>
      </p:sp>
    </p:spTree>
    <p:extLst>
      <p:ext uri="{BB962C8B-B14F-4D97-AF65-F5344CB8AC3E}">
        <p14:creationId xmlns:p14="http://schemas.microsoft.com/office/powerpoint/2010/main" val="314244163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42</a:t>
            </a:fld>
            <a:endParaRPr lang="zh-CN" altLang="en-US"/>
          </a:p>
        </p:txBody>
      </p:sp>
    </p:spTree>
    <p:extLst>
      <p:ext uri="{BB962C8B-B14F-4D97-AF65-F5344CB8AC3E}">
        <p14:creationId xmlns:p14="http://schemas.microsoft.com/office/powerpoint/2010/main" val="337161188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43</a:t>
            </a:fld>
            <a:endParaRPr lang="zh-CN" altLang="en-US"/>
          </a:p>
        </p:txBody>
      </p:sp>
    </p:spTree>
    <p:extLst>
      <p:ext uri="{BB962C8B-B14F-4D97-AF65-F5344CB8AC3E}">
        <p14:creationId xmlns:p14="http://schemas.microsoft.com/office/powerpoint/2010/main" val="329410337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44</a:t>
            </a:fld>
            <a:endParaRPr lang="zh-CN" altLang="en-US"/>
          </a:p>
        </p:txBody>
      </p:sp>
    </p:spTree>
    <p:extLst>
      <p:ext uri="{BB962C8B-B14F-4D97-AF65-F5344CB8AC3E}">
        <p14:creationId xmlns:p14="http://schemas.microsoft.com/office/powerpoint/2010/main" val="225408251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45</a:t>
            </a:fld>
            <a:endParaRPr lang="zh-CN" altLang="en-US"/>
          </a:p>
        </p:txBody>
      </p:sp>
    </p:spTree>
    <p:extLst>
      <p:ext uri="{BB962C8B-B14F-4D97-AF65-F5344CB8AC3E}">
        <p14:creationId xmlns:p14="http://schemas.microsoft.com/office/powerpoint/2010/main" val="3334056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46</a:t>
            </a:fld>
            <a:endParaRPr lang="zh-CN" altLang="en-US"/>
          </a:p>
        </p:txBody>
      </p:sp>
    </p:spTree>
    <p:extLst>
      <p:ext uri="{BB962C8B-B14F-4D97-AF65-F5344CB8AC3E}">
        <p14:creationId xmlns:p14="http://schemas.microsoft.com/office/powerpoint/2010/main" val="263341357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47</a:t>
            </a:fld>
            <a:endParaRPr lang="zh-CN" altLang="en-US"/>
          </a:p>
        </p:txBody>
      </p:sp>
    </p:spTree>
    <p:extLst>
      <p:ext uri="{BB962C8B-B14F-4D97-AF65-F5344CB8AC3E}">
        <p14:creationId xmlns:p14="http://schemas.microsoft.com/office/powerpoint/2010/main" val="85942768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48</a:t>
            </a:fld>
            <a:endParaRPr lang="zh-CN" altLang="en-US"/>
          </a:p>
        </p:txBody>
      </p:sp>
    </p:spTree>
    <p:extLst>
      <p:ext uri="{BB962C8B-B14F-4D97-AF65-F5344CB8AC3E}">
        <p14:creationId xmlns:p14="http://schemas.microsoft.com/office/powerpoint/2010/main" val="257573561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49</a:t>
            </a:fld>
            <a:endParaRPr lang="zh-CN" altLang="en-US"/>
          </a:p>
        </p:txBody>
      </p:sp>
    </p:spTree>
    <p:extLst>
      <p:ext uri="{BB962C8B-B14F-4D97-AF65-F5344CB8AC3E}">
        <p14:creationId xmlns:p14="http://schemas.microsoft.com/office/powerpoint/2010/main" val="391809215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50</a:t>
            </a:fld>
            <a:endParaRPr lang="zh-CN" altLang="en-US"/>
          </a:p>
        </p:txBody>
      </p:sp>
    </p:spTree>
    <p:extLst>
      <p:ext uri="{BB962C8B-B14F-4D97-AF65-F5344CB8AC3E}">
        <p14:creationId xmlns:p14="http://schemas.microsoft.com/office/powerpoint/2010/main" val="232674751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51</a:t>
            </a:fld>
            <a:endParaRPr lang="zh-CN" altLang="en-US"/>
          </a:p>
        </p:txBody>
      </p:sp>
    </p:spTree>
    <p:extLst>
      <p:ext uri="{BB962C8B-B14F-4D97-AF65-F5344CB8AC3E}">
        <p14:creationId xmlns:p14="http://schemas.microsoft.com/office/powerpoint/2010/main" val="3378758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7</a:t>
            </a:fld>
            <a:endParaRPr lang="zh-CN" altLang="en-US"/>
          </a:p>
        </p:txBody>
      </p:sp>
    </p:spTree>
    <p:extLst>
      <p:ext uri="{BB962C8B-B14F-4D97-AF65-F5344CB8AC3E}">
        <p14:creationId xmlns:p14="http://schemas.microsoft.com/office/powerpoint/2010/main" val="225969696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52</a:t>
            </a:fld>
            <a:endParaRPr lang="zh-CN" altLang="en-US"/>
          </a:p>
        </p:txBody>
      </p:sp>
    </p:spTree>
    <p:extLst>
      <p:ext uri="{BB962C8B-B14F-4D97-AF65-F5344CB8AC3E}">
        <p14:creationId xmlns:p14="http://schemas.microsoft.com/office/powerpoint/2010/main" val="57365447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53</a:t>
            </a:fld>
            <a:endParaRPr lang="zh-CN" altLang="en-US"/>
          </a:p>
        </p:txBody>
      </p:sp>
    </p:spTree>
    <p:extLst>
      <p:ext uri="{BB962C8B-B14F-4D97-AF65-F5344CB8AC3E}">
        <p14:creationId xmlns:p14="http://schemas.microsoft.com/office/powerpoint/2010/main" val="104381610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54</a:t>
            </a:fld>
            <a:endParaRPr lang="zh-CN" altLang="en-US"/>
          </a:p>
        </p:txBody>
      </p:sp>
    </p:spTree>
    <p:extLst>
      <p:ext uri="{BB962C8B-B14F-4D97-AF65-F5344CB8AC3E}">
        <p14:creationId xmlns:p14="http://schemas.microsoft.com/office/powerpoint/2010/main" val="32136411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55</a:t>
            </a:fld>
            <a:endParaRPr lang="zh-CN" altLang="en-US"/>
          </a:p>
        </p:txBody>
      </p:sp>
    </p:spTree>
    <p:extLst>
      <p:ext uri="{BB962C8B-B14F-4D97-AF65-F5344CB8AC3E}">
        <p14:creationId xmlns:p14="http://schemas.microsoft.com/office/powerpoint/2010/main" val="408212256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56</a:t>
            </a:fld>
            <a:endParaRPr lang="zh-CN" altLang="en-US"/>
          </a:p>
        </p:txBody>
      </p:sp>
    </p:spTree>
    <p:extLst>
      <p:ext uri="{BB962C8B-B14F-4D97-AF65-F5344CB8AC3E}">
        <p14:creationId xmlns:p14="http://schemas.microsoft.com/office/powerpoint/2010/main" val="314114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8</a:t>
            </a:fld>
            <a:endParaRPr lang="zh-CN" altLang="en-US"/>
          </a:p>
        </p:txBody>
      </p:sp>
    </p:spTree>
    <p:extLst>
      <p:ext uri="{BB962C8B-B14F-4D97-AF65-F5344CB8AC3E}">
        <p14:creationId xmlns:p14="http://schemas.microsoft.com/office/powerpoint/2010/main" val="116118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9</a:t>
            </a:fld>
            <a:endParaRPr lang="zh-CN" altLang="en-US"/>
          </a:p>
        </p:txBody>
      </p:sp>
    </p:spTree>
    <p:extLst>
      <p:ext uri="{BB962C8B-B14F-4D97-AF65-F5344CB8AC3E}">
        <p14:creationId xmlns:p14="http://schemas.microsoft.com/office/powerpoint/2010/main" val="14308698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10</a:t>
            </a:fld>
            <a:endParaRPr lang="zh-CN" altLang="en-US"/>
          </a:p>
        </p:txBody>
      </p:sp>
    </p:spTree>
    <p:extLst>
      <p:ext uri="{BB962C8B-B14F-4D97-AF65-F5344CB8AC3E}">
        <p14:creationId xmlns:p14="http://schemas.microsoft.com/office/powerpoint/2010/main" val="2530172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11</a:t>
            </a:fld>
            <a:endParaRPr lang="zh-CN" altLang="en-US"/>
          </a:p>
        </p:txBody>
      </p:sp>
    </p:spTree>
    <p:extLst>
      <p:ext uri="{BB962C8B-B14F-4D97-AF65-F5344CB8AC3E}">
        <p14:creationId xmlns:p14="http://schemas.microsoft.com/office/powerpoint/2010/main" val="26365151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4D7DAC9-2343-4BE0-9A92-8B6CC88C1B6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D1101398-3E02-417B-AB24-ECAF09F990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F721D35F-E323-4EBE-9F45-276F230DB2F1}"/>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FA25DC78-D3B3-4541-A989-1FA9F87ED9E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79AF628-6443-4310-AD4D-3652AF89BA3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159029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A1CBCE5-0283-453E-B58C-C6CA706E648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A766B27F-521D-499B-A630-18EE7F37ACB8}"/>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C9324BE-8FD8-4CE9-AC66-F5B2B489AB69}"/>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EA4A4240-30A9-40EE-AB87-BC2C7A1A522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F83708C-A582-4EEC-8D51-0E22895FBD23}"/>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510561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5AF1FCD9-6987-4CCC-B7CE-037F09CE0AA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7EEC26CD-1455-45F8-85C4-CA7657E7F1D1}"/>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8B91CB6-E31D-4733-AA9B-7F53EF67D06D}"/>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0ED68099-99A9-4F55-936F-93506F9E891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2412F08-4188-4126-9E6F-E4F5D394630A}"/>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460884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3504A7A-0B10-4A33-A469-2D905D95D56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C03CC08-5065-429D-A5E8-F9B46FC66BAB}"/>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6836AE7-0F96-40DB-A407-343B2FFCFA92}"/>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C53C5B18-4754-4319-BAE4-6C380F7AC1A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0D78372-19D6-41A6-BD1D-1A4050530534}"/>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76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ACC31DE-F2C7-49D5-9DA4-17B61AE161F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3668187E-1785-4DFD-85A3-760D40BAB0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4605326E-A0A6-4206-86D5-8935E8DB3AC6}"/>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2DD65BE1-DAF5-4DED-A773-D7C45CC1312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A947848-EDB3-418C-AB10-F48A81430E08}"/>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544754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C1-DEA4-488D-B34D-28215808ED7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1A10B24-356C-45F8-B838-E6A2071867E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78E405C0-E255-4538-AAF2-354E4EBDEAE9}"/>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AB5C4591-F8AA-4E74-BB99-0651D4B2D90F}"/>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6" name="页脚占位符 5">
            <a:extLst>
              <a:ext uri="{FF2B5EF4-FFF2-40B4-BE49-F238E27FC236}">
                <a16:creationId xmlns:a16="http://schemas.microsoft.com/office/drawing/2014/main" id="{F9B819E7-D061-4F1E-8F03-A5A634295DA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4AA911D-4EBF-4D47-BD30-593984298603}"/>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335042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1B9C188-25A9-4909-9873-2CF23BADE51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B8761092-F4FE-4BFF-90C9-E973AFBBCE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1341AF4D-89E7-407E-9416-BA3BB244FCF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59DC247-9338-4EF7-8E36-E8DE35A7BD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534E91C-E683-4F40-8BB9-6464E65A67B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5E9D60F7-A7B6-44F8-95BA-67ED69EF75CC}"/>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8" name="页脚占位符 7">
            <a:extLst>
              <a:ext uri="{FF2B5EF4-FFF2-40B4-BE49-F238E27FC236}">
                <a16:creationId xmlns:a16="http://schemas.microsoft.com/office/drawing/2014/main" id="{4DBD75B0-BEBF-4ED2-BAE4-0F50610786C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B5F290D-60AA-4581-B651-A601AD86356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856702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E071A7-2D46-4A01-9530-B52F7F3FE63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BE94EF1-3FE6-4E05-AD21-024611C65901}"/>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4" name="页脚占位符 3">
            <a:extLst>
              <a:ext uri="{FF2B5EF4-FFF2-40B4-BE49-F238E27FC236}">
                <a16:creationId xmlns:a16="http://schemas.microsoft.com/office/drawing/2014/main" id="{197AEA8B-5D77-4331-BB86-C2135AE05CB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E0A4E219-1B7D-425D-864A-4662054A24DD}"/>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618351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2D4DCBFD-6CCE-4BB6-BDD9-0E8CCD1B2088}"/>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3" name="页脚占位符 2">
            <a:extLst>
              <a:ext uri="{FF2B5EF4-FFF2-40B4-BE49-F238E27FC236}">
                <a16:creationId xmlns:a16="http://schemas.microsoft.com/office/drawing/2014/main" id="{1594B82E-A9F6-42C4-87F7-DE9250CE77D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7EAC656-0C7E-47EB-9BE8-DD110EB202F2}"/>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grpSp>
        <p:nvGrpSpPr>
          <p:cNvPr id="5" name="组合 4">
            <a:extLst>
              <a:ext uri="{FF2B5EF4-FFF2-40B4-BE49-F238E27FC236}">
                <a16:creationId xmlns:a16="http://schemas.microsoft.com/office/drawing/2014/main" id="{BE4EF61F-5B1F-4982-A752-88EB7B6CC525}"/>
              </a:ext>
            </a:extLst>
          </p:cNvPr>
          <p:cNvGrpSpPr/>
          <p:nvPr userDrawn="1"/>
        </p:nvGrpSpPr>
        <p:grpSpPr>
          <a:xfrm>
            <a:off x="0" y="189342"/>
            <a:ext cx="856190" cy="768163"/>
            <a:chOff x="0" y="189342"/>
            <a:chExt cx="856190" cy="768163"/>
          </a:xfrm>
        </p:grpSpPr>
        <p:sp>
          <p:nvSpPr>
            <p:cNvPr id="6" name="圆角矩形 2">
              <a:extLst>
                <a:ext uri="{FF2B5EF4-FFF2-40B4-BE49-F238E27FC236}">
                  <a16:creationId xmlns:a16="http://schemas.microsoft.com/office/drawing/2014/main" id="{615E40AF-89FD-4F86-A4F5-B5D1D048B675}"/>
                </a:ext>
              </a:extLst>
            </p:cNvPr>
            <p:cNvSpPr/>
            <p:nvPr/>
          </p:nvSpPr>
          <p:spPr>
            <a:xfrm rot="18926425">
              <a:off x="327153" y="318911"/>
              <a:ext cx="529037" cy="529037"/>
            </a:xfrm>
            <a:prstGeom prst="roundRect">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dirty="0">
                <a:solidFill>
                  <a:prstClr val="white"/>
                </a:solidFill>
                <a:latin typeface="迷你简菱心" panose="02010609000101010101" pitchFamily="49" charset="-122"/>
                <a:ea typeface="迷你简菱心" panose="02010609000101010101" pitchFamily="49" charset="-122"/>
              </a:endParaRPr>
            </a:p>
          </p:txBody>
        </p:sp>
        <p:pic>
          <p:nvPicPr>
            <p:cNvPr id="7" name="图片 6">
              <a:extLst>
                <a:ext uri="{FF2B5EF4-FFF2-40B4-BE49-F238E27FC236}">
                  <a16:creationId xmlns:a16="http://schemas.microsoft.com/office/drawing/2014/main" id="{644CE313-7054-4682-80E3-B7314AE71A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9342"/>
              <a:ext cx="762066" cy="768163"/>
            </a:xfrm>
            <a:prstGeom prst="rect">
              <a:avLst/>
            </a:prstGeom>
          </p:spPr>
        </p:pic>
      </p:grpSp>
    </p:spTree>
    <p:extLst>
      <p:ext uri="{BB962C8B-B14F-4D97-AF65-F5344CB8AC3E}">
        <p14:creationId xmlns:p14="http://schemas.microsoft.com/office/powerpoint/2010/main" val="3233263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3111FB7-62F4-4645-AB9E-98B1E9F3B8A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26A7A372-1F70-43BA-85BC-78A949053C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ED89214C-CE62-4BD4-A5BE-80DD595A61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91C2EC7-60A9-465A-868B-4DC192F68724}"/>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6" name="页脚占位符 5">
            <a:extLst>
              <a:ext uri="{FF2B5EF4-FFF2-40B4-BE49-F238E27FC236}">
                <a16:creationId xmlns:a16="http://schemas.microsoft.com/office/drawing/2014/main" id="{113F9D84-C55E-4E08-AABA-4533819BE67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A87619D-A14A-4262-A728-6089D21D4B40}"/>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1913134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520ADB3-6504-4A71-87DC-5CD1221A364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6C6AAE41-7F78-41BE-BD82-5BAA637D67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943CA5C1-AA1D-417C-9FF0-4C46366262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6DCE0CD6-7B2A-46CD-AFE7-8330F3BCD834}"/>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6" name="页脚占位符 5">
            <a:extLst>
              <a:ext uri="{FF2B5EF4-FFF2-40B4-BE49-F238E27FC236}">
                <a16:creationId xmlns:a16="http://schemas.microsoft.com/office/drawing/2014/main" id="{95CB732D-F51D-405E-B5A9-8C87DDAD1EF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60E9A38-711F-4F3F-934D-E12B3922AA6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496175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EC19989F-387A-4155-B9E4-AA8D2E7D8D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FD2D951E-99BD-4735-B52B-20478C9939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4265480-7D6E-4862-8C47-BE165FF7561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60E99E91-E0F0-4C81-B7D0-50B8CE1266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F62D18C6-7BA7-4E1A-BA77-9D1C81A086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3003607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id="{D23F6AD7-4BF0-41CD-B193-1D4F95156F2E}"/>
              </a:ext>
            </a:extLst>
          </p:cNvPr>
          <p:cNvSpPr/>
          <p:nvPr/>
        </p:nvSpPr>
        <p:spPr>
          <a:xfrm>
            <a:off x="0" y="0"/>
            <a:ext cx="6880485" cy="6880485"/>
          </a:xfrm>
          <a:prstGeom prst="rtTriangle">
            <a:avLst/>
          </a:prstGeom>
          <a:blipFill dpi="0" rotWithShape="1">
            <a:blip r:embed="rId2"/>
            <a:srcRect/>
            <a:stretch>
              <a:fillRect l="-85702" t="-596" r="-2286" b="-5178"/>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5" name="任意多边形 2">
            <a:extLst>
              <a:ext uri="{FF2B5EF4-FFF2-40B4-BE49-F238E27FC236}">
                <a16:creationId xmlns:a16="http://schemas.microsoft.com/office/drawing/2014/main" id="{50EA4B7C-CD1C-4206-8894-32954F8D5FAB}"/>
              </a:ext>
            </a:extLst>
          </p:cNvPr>
          <p:cNvSpPr/>
          <p:nvPr/>
        </p:nvSpPr>
        <p:spPr>
          <a:xfrm rot="5400000" flipV="1">
            <a:off x="675384" y="-15772"/>
            <a:ext cx="4576893" cy="4576893"/>
          </a:xfrm>
          <a:custGeom>
            <a:avLst/>
            <a:gdLst>
              <a:gd name="connsiteX0" fmla="*/ 0 w 4343400"/>
              <a:gd name="connsiteY0" fmla="*/ 0 h 4343400"/>
              <a:gd name="connsiteX1" fmla="*/ 4343400 w 4343400"/>
              <a:gd name="connsiteY1" fmla="*/ 4343400 h 4343400"/>
              <a:gd name="connsiteX2" fmla="*/ 3486149 w 4343400"/>
              <a:gd name="connsiteY2" fmla="*/ 4343400 h 4343400"/>
              <a:gd name="connsiteX3" fmla="*/ 0 w 4343400"/>
              <a:gd name="connsiteY3" fmla="*/ 857251 h 4343400"/>
              <a:gd name="connsiteX4" fmla="*/ 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0" y="0"/>
                </a:moveTo>
                <a:lnTo>
                  <a:pt x="4343400" y="4343400"/>
                </a:lnTo>
                <a:lnTo>
                  <a:pt x="3486149" y="4343400"/>
                </a:lnTo>
                <a:lnTo>
                  <a:pt x="0" y="857251"/>
                </a:lnTo>
                <a:lnTo>
                  <a:pt x="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6" name="直角三角形 5">
            <a:extLst>
              <a:ext uri="{FF2B5EF4-FFF2-40B4-BE49-F238E27FC236}">
                <a16:creationId xmlns:a16="http://schemas.microsoft.com/office/drawing/2014/main" id="{4FCA494D-E658-4F49-8D95-3CC543B2A094}"/>
              </a:ext>
            </a:extLst>
          </p:cNvPr>
          <p:cNvSpPr/>
          <p:nvPr/>
        </p:nvSpPr>
        <p:spPr>
          <a:xfrm rot="2700000" flipV="1">
            <a:off x="9362847" y="5668215"/>
            <a:ext cx="2362507" cy="2362507"/>
          </a:xfrm>
          <a:prstGeom prst="rtTriangle">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7" name="文本框 6">
            <a:extLst>
              <a:ext uri="{FF2B5EF4-FFF2-40B4-BE49-F238E27FC236}">
                <a16:creationId xmlns:a16="http://schemas.microsoft.com/office/drawing/2014/main" id="{03F62EC4-7A70-44F0-B635-44B0CEBC2900}"/>
              </a:ext>
            </a:extLst>
          </p:cNvPr>
          <p:cNvSpPr txBox="1"/>
          <p:nvPr/>
        </p:nvSpPr>
        <p:spPr>
          <a:xfrm>
            <a:off x="4809610" y="1936794"/>
            <a:ext cx="6902851" cy="830997"/>
          </a:xfrm>
          <a:prstGeom prst="rect">
            <a:avLst/>
          </a:prstGeom>
          <a:noFill/>
        </p:spPr>
        <p:txBody>
          <a:bodyPr wrap="none" rtlCol="0">
            <a:spAutoFit/>
            <a:scene3d>
              <a:camera prst="orthographicFront"/>
              <a:lightRig rig="threePt" dir="t"/>
            </a:scene3d>
            <a:sp3d contourW="12700"/>
          </a:bodyPr>
          <a:lstStyle/>
          <a:p>
            <a:pPr lvl="0" algn="r">
              <a:defRPr/>
            </a:pPr>
            <a:r>
              <a:rPr lang="zh-CN" altLang="en-US" sz="4800" b="1">
                <a:solidFill>
                  <a:srgbClr val="044491"/>
                </a:solidFill>
                <a:latin typeface="方正尚酷简体" panose="03000509000000000000" pitchFamily="65" charset="-122"/>
                <a:ea typeface="方正尚酷简体" panose="03000509000000000000" pitchFamily="65" charset="-122"/>
              </a:rPr>
              <a:t>学习情境 </a:t>
            </a:r>
            <a:r>
              <a:rPr lang="en-US" altLang="zh-CN" sz="4800" b="1">
                <a:solidFill>
                  <a:srgbClr val="044491"/>
                </a:solidFill>
                <a:latin typeface="方正尚酷简体" panose="03000509000000000000" pitchFamily="65" charset="-122"/>
                <a:ea typeface="方正尚酷简体" panose="03000509000000000000" pitchFamily="65" charset="-122"/>
              </a:rPr>
              <a:t>4</a:t>
            </a:r>
            <a:r>
              <a:rPr lang="zh-CN" altLang="en-US" sz="4800" b="1">
                <a:solidFill>
                  <a:srgbClr val="044491"/>
                </a:solidFill>
                <a:latin typeface="方正尚酷简体" panose="03000509000000000000" pitchFamily="65" charset="-122"/>
                <a:ea typeface="方正尚酷简体" panose="03000509000000000000" pitchFamily="65" charset="-122"/>
              </a:rPr>
              <a:t>　二手车交易</a:t>
            </a:r>
            <a:endParaRPr kumimoji="0" lang="zh-CN" altLang="en-US" sz="4800" b="1" i="0" u="none" strike="noStrike" kern="1200" cap="none" spc="0" normalizeH="0" baseline="0" noProof="0" dirty="0">
              <a:ln>
                <a:noFill/>
              </a:ln>
              <a:solidFill>
                <a:srgbClr val="044491"/>
              </a:solidFill>
              <a:effectLst/>
              <a:uLnTx/>
              <a:uFillTx/>
              <a:latin typeface="方正尚酷简体" panose="03000509000000000000" pitchFamily="65" charset="-122"/>
              <a:ea typeface="方正尚酷简体" panose="03000509000000000000" pitchFamily="65" charset="-122"/>
            </a:endParaRPr>
          </a:p>
        </p:txBody>
      </p:sp>
      <p:grpSp>
        <p:nvGrpSpPr>
          <p:cNvPr id="8" name="组合 7">
            <a:extLst>
              <a:ext uri="{FF2B5EF4-FFF2-40B4-BE49-F238E27FC236}">
                <a16:creationId xmlns:a16="http://schemas.microsoft.com/office/drawing/2014/main" id="{7A71A0B2-48E4-457C-BC9C-A63EEC19416D}"/>
              </a:ext>
            </a:extLst>
          </p:cNvPr>
          <p:cNvGrpSpPr/>
          <p:nvPr/>
        </p:nvGrpSpPr>
        <p:grpSpPr>
          <a:xfrm>
            <a:off x="6096000" y="3368884"/>
            <a:ext cx="5616461" cy="1335699"/>
            <a:chOff x="874712" y="4397374"/>
            <a:chExt cx="2011363" cy="1146170"/>
          </a:xfrm>
        </p:grpSpPr>
        <p:sp>
          <p:nvSpPr>
            <p:cNvPr id="9" name="圆角矩形 9">
              <a:extLst>
                <a:ext uri="{FF2B5EF4-FFF2-40B4-BE49-F238E27FC236}">
                  <a16:creationId xmlns:a16="http://schemas.microsoft.com/office/drawing/2014/main" id="{DBA1CC09-AC5A-42B6-96F9-DA198AE795F0}"/>
                </a:ext>
              </a:extLst>
            </p:cNvPr>
            <p:cNvSpPr/>
            <p:nvPr/>
          </p:nvSpPr>
          <p:spPr>
            <a:xfrm>
              <a:off x="874712" y="4397374"/>
              <a:ext cx="2011363" cy="1146170"/>
            </a:xfrm>
            <a:prstGeom prst="round2DiagRect">
              <a:avLst>
                <a:gd name="adj1" fmla="val 33782"/>
                <a:gd name="adj2" fmla="val 0"/>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0" name="文本框 9">
              <a:extLst>
                <a:ext uri="{FF2B5EF4-FFF2-40B4-BE49-F238E27FC236}">
                  <a16:creationId xmlns:a16="http://schemas.microsoft.com/office/drawing/2014/main" id="{540A452B-AA59-400F-9187-B7A0386E9D36}"/>
                </a:ext>
              </a:extLst>
            </p:cNvPr>
            <p:cNvSpPr txBox="1"/>
            <p:nvPr/>
          </p:nvSpPr>
          <p:spPr>
            <a:xfrm>
              <a:off x="1059895" y="4506142"/>
              <a:ext cx="839667" cy="1022703"/>
            </a:xfrm>
            <a:prstGeom prst="round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prstClr val="white"/>
                  </a:solidFill>
                  <a:effectLst/>
                  <a:uLnTx/>
                  <a:uFillTx/>
                  <a:latin typeface="+mj-ea"/>
                  <a:ea typeface="+mj-ea"/>
                  <a:cs typeface="+mn-cs"/>
                </a:rPr>
                <a:t>单元 </a:t>
              </a:r>
              <a:r>
                <a:rPr kumimoji="0" lang="en-US" altLang="zh-CN" sz="3200" b="1" i="0" u="none" strike="noStrike" kern="1200" cap="none" spc="0" normalizeH="0" baseline="0" noProof="0">
                  <a:ln>
                    <a:noFill/>
                  </a:ln>
                  <a:solidFill>
                    <a:prstClr val="white"/>
                  </a:solidFill>
                  <a:effectLst/>
                  <a:uLnTx/>
                  <a:uFillTx/>
                  <a:latin typeface="+mj-ea"/>
                  <a:ea typeface="+mj-ea"/>
                  <a:cs typeface="+mn-cs"/>
                </a:rPr>
                <a:t>4.2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prstClr val="white"/>
                  </a:solidFill>
                  <a:effectLst/>
                  <a:uLnTx/>
                  <a:uFillTx/>
                  <a:latin typeface="+mj-ea"/>
                  <a:ea typeface="+mj-ea"/>
                  <a:cs typeface="+mn-cs"/>
                </a:rPr>
                <a:t>二手车营销</a:t>
              </a:r>
              <a:endParaRPr kumimoji="0" lang="zh-CN" altLang="en-US" sz="3200" b="1" i="0" u="none" strike="noStrike" kern="1200" cap="none" spc="0" normalizeH="0" baseline="0" noProof="0" dirty="0">
                <a:ln>
                  <a:noFill/>
                </a:ln>
                <a:solidFill>
                  <a:prstClr val="white"/>
                </a:solidFill>
                <a:effectLst/>
                <a:uLnTx/>
                <a:uFillTx/>
                <a:latin typeface="+mj-ea"/>
                <a:ea typeface="+mj-ea"/>
                <a:cs typeface="+mn-cs"/>
              </a:endParaRPr>
            </a:p>
          </p:txBody>
        </p:sp>
      </p:grpSp>
      <p:cxnSp>
        <p:nvCxnSpPr>
          <p:cNvPr id="11" name="直接连接符 10">
            <a:extLst>
              <a:ext uri="{FF2B5EF4-FFF2-40B4-BE49-F238E27FC236}">
                <a16:creationId xmlns:a16="http://schemas.microsoft.com/office/drawing/2014/main" id="{8AB1DFD3-EBC8-4622-A9B9-BE8DA39B278D}"/>
              </a:ext>
            </a:extLst>
          </p:cNvPr>
          <p:cNvCxnSpPr>
            <a:cxnSpLocks/>
          </p:cNvCxnSpPr>
          <p:nvPr/>
        </p:nvCxnSpPr>
        <p:spPr>
          <a:xfrm>
            <a:off x="10049445" y="2894544"/>
            <a:ext cx="1467171" cy="0"/>
          </a:xfrm>
          <a:prstGeom prst="line">
            <a:avLst/>
          </a:prstGeom>
          <a:ln w="19050">
            <a:solidFill>
              <a:srgbClr val="04449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6952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5767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二手车的进项流程</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091925"/>
            <a:ext cx="6857639" cy="29518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如图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4-2-1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为二手车的进项流程。二手车的车源主要来自机关、企业、出租车公司、车辆运输公司和私家车主。刑侦审核是公安部门车辆管理所进行机动车资料审核，确认机动车的合法身份，以防盗抢车、拼装车、走私车、报废车进入市场交易。二手车评估公司或指定的具有专业资质的评估机构对二手车进行公开、公正的评估，出具二手车客观合理的评估报告。二手车经营公司根据二手车评估报告以合理价格进行收购。</a:t>
            </a:r>
          </a:p>
        </p:txBody>
      </p:sp>
      <p:pic>
        <p:nvPicPr>
          <p:cNvPr id="3" name="图片 2">
            <a:extLst>
              <a:ext uri="{FF2B5EF4-FFF2-40B4-BE49-F238E27FC236}">
                <a16:creationId xmlns:a16="http://schemas.microsoft.com/office/drawing/2014/main" id="{31697D11-D207-42A3-9C79-EE3F0D4413A4}"/>
              </a:ext>
            </a:extLst>
          </p:cNvPr>
          <p:cNvPicPr>
            <a:picLocks noChangeAspect="1"/>
          </p:cNvPicPr>
          <p:nvPr/>
        </p:nvPicPr>
        <p:blipFill>
          <a:blip r:embed="rId3"/>
          <a:stretch>
            <a:fillRect/>
          </a:stretch>
        </p:blipFill>
        <p:spPr>
          <a:xfrm>
            <a:off x="8558351" y="2997653"/>
            <a:ext cx="2219048" cy="1895238"/>
          </a:xfrm>
          <a:prstGeom prst="rect">
            <a:avLst/>
          </a:prstGeom>
        </p:spPr>
      </p:pic>
    </p:spTree>
    <p:extLst>
      <p:ext uri="{BB962C8B-B14F-4D97-AF65-F5344CB8AC3E}">
        <p14:creationId xmlns:p14="http://schemas.microsoft.com/office/powerpoint/2010/main" val="31046095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5767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二手车的出项流程</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091925"/>
            <a:ext cx="6385815" cy="378289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如图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4-2-2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为二手车的出项流程。二手车经营公司将收购的二手车进行简单的维修（大维修会影响车辆价值不升反降）、维护和美容后，提高二手车的市场经济价值，在二手车客观评估报告的基础上进行再次评估，确定二手车的销售价格，以保证二手车销售的差价利润。建立二手车档案，准备二手车过户资料。二手车经纪人公司是购车人和二手车经营公司的信息联系的中介。购车人可以通过经纪人公司、经营公司或拍卖公司等多种方式选购二手车。二手车交易后由交易中心提供过户、上牌、代收保险和税费等一系列服务。</a:t>
            </a:r>
          </a:p>
        </p:txBody>
      </p:sp>
      <p:pic>
        <p:nvPicPr>
          <p:cNvPr id="4" name="图片 3">
            <a:extLst>
              <a:ext uri="{FF2B5EF4-FFF2-40B4-BE49-F238E27FC236}">
                <a16:creationId xmlns:a16="http://schemas.microsoft.com/office/drawing/2014/main" id="{734D4E4B-38EA-4E8B-8720-107F85C2B391}"/>
              </a:ext>
            </a:extLst>
          </p:cNvPr>
          <p:cNvPicPr>
            <a:picLocks noChangeAspect="1"/>
          </p:cNvPicPr>
          <p:nvPr/>
        </p:nvPicPr>
        <p:blipFill>
          <a:blip r:embed="rId3"/>
          <a:stretch>
            <a:fillRect/>
          </a:stretch>
        </p:blipFill>
        <p:spPr>
          <a:xfrm>
            <a:off x="7739310" y="2880038"/>
            <a:ext cx="3971429" cy="1847619"/>
          </a:xfrm>
          <a:prstGeom prst="rect">
            <a:avLst/>
          </a:prstGeom>
        </p:spPr>
      </p:pic>
    </p:spTree>
    <p:extLst>
      <p:ext uri="{BB962C8B-B14F-4D97-AF65-F5344CB8AC3E}">
        <p14:creationId xmlns:p14="http://schemas.microsoft.com/office/powerpoint/2010/main" val="103920810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二手车数量迅速增长</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0" y="1286084"/>
            <a:ext cx="3933760"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4.2.3</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二手车市场发展趋势</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434825"/>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二手车交易的市场潜力巨大，二手车交易量正以每年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25%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的速度增长。交易模式的多样化和市场交易的完善，促使二手车交易规模不断扩大，前景十分广阔。</a:t>
            </a:r>
          </a:p>
        </p:txBody>
      </p:sp>
      <p:grpSp>
        <p:nvGrpSpPr>
          <p:cNvPr id="8" name="组合 7">
            <a:extLst>
              <a:ext uri="{FF2B5EF4-FFF2-40B4-BE49-F238E27FC236}">
                <a16:creationId xmlns:a16="http://schemas.microsoft.com/office/drawing/2014/main" id="{C7FB3792-7CB8-43A3-9AFC-757FDE91EB6F}"/>
              </a:ext>
            </a:extLst>
          </p:cNvPr>
          <p:cNvGrpSpPr/>
          <p:nvPr/>
        </p:nvGrpSpPr>
        <p:grpSpPr>
          <a:xfrm>
            <a:off x="1064400" y="3529383"/>
            <a:ext cx="7041959" cy="401827"/>
            <a:chOff x="1086366" y="2108013"/>
            <a:chExt cx="7041959" cy="401827"/>
          </a:xfrm>
          <a:noFill/>
        </p:grpSpPr>
        <p:cxnSp>
          <p:nvCxnSpPr>
            <p:cNvPr id="9" name="直接连接符 8">
              <a:extLst>
                <a:ext uri="{FF2B5EF4-FFF2-40B4-BE49-F238E27FC236}">
                  <a16:creationId xmlns:a16="http://schemas.microsoft.com/office/drawing/2014/main" id="{2440FC30-FEFD-45A9-8852-CF309412CA30}"/>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id="{01B78262-BCD8-49A6-8A5B-121C241478A6}"/>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二手车销售模式多元化</a:t>
              </a:r>
            </a:p>
          </p:txBody>
        </p:sp>
      </p:grpSp>
      <p:sp>
        <p:nvSpPr>
          <p:cNvPr id="11" name="文本框 10">
            <a:extLst>
              <a:ext uri="{FF2B5EF4-FFF2-40B4-BE49-F238E27FC236}">
                <a16:creationId xmlns:a16="http://schemas.microsoft.com/office/drawing/2014/main" id="{AF43D3E9-1EC5-43ED-897E-1E3864E383EC}"/>
              </a:ext>
            </a:extLst>
          </p:cNvPr>
          <p:cNvSpPr txBox="1"/>
          <p:nvPr/>
        </p:nvSpPr>
        <p:spPr>
          <a:xfrm>
            <a:off x="1248720" y="4044550"/>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随着二手车市场的不断繁荣和发展，二手车的销售会不断引入先进的经销理念。</a:t>
            </a:r>
          </a:p>
        </p:txBody>
      </p:sp>
    </p:spTree>
    <p:extLst>
      <p:ext uri="{BB962C8B-B14F-4D97-AF65-F5344CB8AC3E}">
        <p14:creationId xmlns:p14="http://schemas.microsoft.com/office/powerpoint/2010/main" val="234207624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63390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二手车市场经营管理逐步规范</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149075"/>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市场要加强法治化、标准化建设，促进市场规范化运行；要制定完善有效的二手车经营资格认证制度、车辆流通制度和二手车销售服务体系。经营管理体制的完善，有利于二手车市场的发展，保证了买方的合法利益，将有效地促进二手车市场的健康发展。</a:t>
            </a:r>
          </a:p>
        </p:txBody>
      </p:sp>
      <p:grpSp>
        <p:nvGrpSpPr>
          <p:cNvPr id="8" name="组合 7">
            <a:extLst>
              <a:ext uri="{FF2B5EF4-FFF2-40B4-BE49-F238E27FC236}">
                <a16:creationId xmlns:a16="http://schemas.microsoft.com/office/drawing/2014/main" id="{C7FB3792-7CB8-43A3-9AFC-757FDE91EB6F}"/>
              </a:ext>
            </a:extLst>
          </p:cNvPr>
          <p:cNvGrpSpPr/>
          <p:nvPr/>
        </p:nvGrpSpPr>
        <p:grpSpPr>
          <a:xfrm>
            <a:off x="1064400" y="3602559"/>
            <a:ext cx="7041959" cy="401827"/>
            <a:chOff x="1086366" y="2108013"/>
            <a:chExt cx="7041959" cy="401827"/>
          </a:xfrm>
          <a:noFill/>
        </p:grpSpPr>
        <p:cxnSp>
          <p:nvCxnSpPr>
            <p:cNvPr id="9" name="直接连接符 8">
              <a:extLst>
                <a:ext uri="{FF2B5EF4-FFF2-40B4-BE49-F238E27FC236}">
                  <a16:creationId xmlns:a16="http://schemas.microsoft.com/office/drawing/2014/main" id="{2440FC30-FEFD-45A9-8852-CF309412CA30}"/>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id="{01B78262-BCD8-49A6-8A5B-121C241478A6}"/>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二手车评估和交易程序标准化</a:t>
              </a:r>
            </a:p>
          </p:txBody>
        </p:sp>
      </p:grpSp>
      <p:sp>
        <p:nvSpPr>
          <p:cNvPr id="11" name="文本框 10">
            <a:extLst>
              <a:ext uri="{FF2B5EF4-FFF2-40B4-BE49-F238E27FC236}">
                <a16:creationId xmlns:a16="http://schemas.microsoft.com/office/drawing/2014/main" id="{AF43D3E9-1EC5-43ED-897E-1E3864E383EC}"/>
              </a:ext>
            </a:extLst>
          </p:cNvPr>
          <p:cNvSpPr txBox="1"/>
          <p:nvPr/>
        </p:nvSpPr>
        <p:spPr>
          <a:xfrm>
            <a:off x="1248720" y="4117726"/>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有关部门有必要制定一个科学、完善的二手车评估系统，任何二手车的估价必须遵循这一套较科学的评估办法来确定。评估制度应包括评估项目、内容、检测手段、评估价（基本评估价、市场价格、标准维修费用、销售调整点范围及行情价差推算等）系列计算标准。</a:t>
            </a:r>
          </a:p>
        </p:txBody>
      </p:sp>
    </p:spTree>
    <p:extLst>
      <p:ext uri="{BB962C8B-B14F-4D97-AF65-F5344CB8AC3E}">
        <p14:creationId xmlns:p14="http://schemas.microsoft.com/office/powerpoint/2010/main" val="133088938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二手车的四种价格</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0" y="1286084"/>
            <a:ext cx="3933760"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4.2.4</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二手车的收购定价</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434825"/>
            <a:ext cx="9724080" cy="284417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在二手车的交易过程中，经常遇到的二手车的价格有四种：评估价、收购价、标价和交易价格。</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）评估价。</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）收购价。</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）标价。</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）交易价格。</a:t>
            </a:r>
          </a:p>
        </p:txBody>
      </p:sp>
    </p:spTree>
    <p:extLst>
      <p:ext uri="{BB962C8B-B14F-4D97-AF65-F5344CB8AC3E}">
        <p14:creationId xmlns:p14="http://schemas.microsoft.com/office/powerpoint/2010/main" val="367587865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60533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二手车收购定价的影响因素</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120500"/>
            <a:ext cx="9724080" cy="3336619"/>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二手车收购价格的最大影响因素是该车的市场行情和车况及手续的齐全情况，除此之外，还要考虑下列因素。</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）汽车收购后应支出的费用。</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）市场宏观环境的变化。</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）市场微观环境的变化。</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）经营的需要。</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）品牌知名度和维修服务条件。</a:t>
            </a:r>
          </a:p>
        </p:txBody>
      </p:sp>
    </p:spTree>
    <p:extLst>
      <p:ext uri="{BB962C8B-B14F-4D97-AF65-F5344CB8AC3E}">
        <p14:creationId xmlns:p14="http://schemas.microsoft.com/office/powerpoint/2010/main" val="355168944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60533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二手车收购估价与二手车鉴定估价的区别</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120500"/>
            <a:ext cx="9724080" cy="193623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）二者估价的主体不同。</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）二者估价的目的不同。</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）二者估价的思路和方法不同。</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）二者估价的价值概念不同。</a:t>
            </a:r>
          </a:p>
        </p:txBody>
      </p:sp>
      <p:grpSp>
        <p:nvGrpSpPr>
          <p:cNvPr id="7" name="组合 6">
            <a:extLst>
              <a:ext uri="{FF2B5EF4-FFF2-40B4-BE49-F238E27FC236}">
                <a16:creationId xmlns:a16="http://schemas.microsoft.com/office/drawing/2014/main" id="{E9546C46-A4AC-495D-BE20-01D14784A367}"/>
              </a:ext>
            </a:extLst>
          </p:cNvPr>
          <p:cNvGrpSpPr/>
          <p:nvPr/>
        </p:nvGrpSpPr>
        <p:grpSpPr>
          <a:xfrm>
            <a:off x="1064400" y="4236160"/>
            <a:ext cx="7041959" cy="401827"/>
            <a:chOff x="1086366" y="2108013"/>
            <a:chExt cx="7041959" cy="401827"/>
          </a:xfrm>
          <a:noFill/>
        </p:grpSpPr>
        <p:cxnSp>
          <p:nvCxnSpPr>
            <p:cNvPr id="8" name="直接连接符 7">
              <a:extLst>
                <a:ext uri="{FF2B5EF4-FFF2-40B4-BE49-F238E27FC236}">
                  <a16:creationId xmlns:a16="http://schemas.microsoft.com/office/drawing/2014/main" id="{B2E1409C-B3BB-43CD-9862-03F9361CA592}"/>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id="{76F779BE-BA0F-4E91-9A3D-DAAB4371B7C0}"/>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二手车收购价格的确定</a:t>
              </a:r>
            </a:p>
          </p:txBody>
        </p:sp>
      </p:grpSp>
      <p:sp>
        <p:nvSpPr>
          <p:cNvPr id="10" name="文本框 9">
            <a:extLst>
              <a:ext uri="{FF2B5EF4-FFF2-40B4-BE49-F238E27FC236}">
                <a16:creationId xmlns:a16="http://schemas.microsoft.com/office/drawing/2014/main" id="{67773645-9CCA-4204-BE42-11A4BF1B8056}"/>
              </a:ext>
            </a:extLst>
          </p:cNvPr>
          <p:cNvSpPr txBox="1"/>
          <p:nvPr/>
        </p:nvSpPr>
        <p:spPr>
          <a:xfrm>
            <a:off x="1248720" y="4751327"/>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二手车收购价格的确定，仍采用重置成本法、现行市价法与快速折旧法。</a:t>
            </a:r>
          </a:p>
        </p:txBody>
      </p:sp>
    </p:spTree>
    <p:extLst>
      <p:ext uri="{BB962C8B-B14F-4D97-AF65-F5344CB8AC3E}">
        <p14:creationId xmlns:p14="http://schemas.microsoft.com/office/powerpoint/2010/main" val="15218067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2" name="圆角矩形 55">
            <a:extLst>
              <a:ext uri="{FF2B5EF4-FFF2-40B4-BE49-F238E27FC236}">
                <a16:creationId xmlns:a16="http://schemas.microsoft.com/office/drawing/2014/main" id="{18A8DD32-8A98-4843-BB1D-84F2AC0EBF61}"/>
              </a:ext>
            </a:extLst>
          </p:cNvPr>
          <p:cNvSpPr/>
          <p:nvPr/>
        </p:nvSpPr>
        <p:spPr>
          <a:xfrm>
            <a:off x="523940" y="1286084"/>
            <a:ext cx="3933760"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4.2.5</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二手车的销售定价</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3102043"/>
            <a:ext cx="9724080" cy="269028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企业在给二手车的销售定价时，首先考虑的因素是成本，成本因素是影响二手车销售价格的基本因素。二手车的销售价格如果不能补偿成本，企业的经营活动就难以继续维持。在确定某二手车的销售价格时，应考虑收购该车的总成本费用，总成本费用由固定成本费用和变动成本费用之和构成。</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）固定成本费用与固定成本费用摊销率。</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）变动成本费用。</a:t>
            </a:r>
          </a:p>
        </p:txBody>
      </p:sp>
      <p:sp>
        <p:nvSpPr>
          <p:cNvPr id="11" name="文本框 10">
            <a:extLst>
              <a:ext uri="{FF2B5EF4-FFF2-40B4-BE49-F238E27FC236}">
                <a16:creationId xmlns:a16="http://schemas.microsoft.com/office/drawing/2014/main" id="{6F462C4F-B91B-4A31-BEB0-32BD07CAC3B9}"/>
              </a:ext>
            </a:extLst>
          </p:cNvPr>
          <p:cNvSpPr txBox="1"/>
          <p:nvPr/>
        </p:nvSpPr>
        <p:spPr>
          <a:xfrm>
            <a:off x="1248720" y="2568643"/>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）成本因素</a:t>
            </a:r>
          </a:p>
        </p:txBody>
      </p:sp>
      <p:grpSp>
        <p:nvGrpSpPr>
          <p:cNvPr id="12" name="组合 11">
            <a:extLst>
              <a:ext uri="{FF2B5EF4-FFF2-40B4-BE49-F238E27FC236}">
                <a16:creationId xmlns:a16="http://schemas.microsoft.com/office/drawing/2014/main" id="{33AF558B-A3CB-4E41-9F66-2653BDE81ED1}"/>
              </a:ext>
            </a:extLst>
          </p:cNvPr>
          <p:cNvGrpSpPr/>
          <p:nvPr/>
        </p:nvGrpSpPr>
        <p:grpSpPr>
          <a:xfrm>
            <a:off x="1064400" y="2008632"/>
            <a:ext cx="7041959" cy="401827"/>
            <a:chOff x="1086366" y="2108013"/>
            <a:chExt cx="7041959" cy="401827"/>
          </a:xfrm>
          <a:noFill/>
        </p:grpSpPr>
        <p:cxnSp>
          <p:nvCxnSpPr>
            <p:cNvPr id="13" name="直接连接符 12">
              <a:extLst>
                <a:ext uri="{FF2B5EF4-FFF2-40B4-BE49-F238E27FC236}">
                  <a16:creationId xmlns:a16="http://schemas.microsoft.com/office/drawing/2014/main" id="{F99B20B7-CBF3-4E4C-B5A2-E36D95536941}"/>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55EFFF16-E5FC-4162-8F80-1A4DAE9ED087}"/>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二手车销售定价应考虑的因素</a:t>
              </a:r>
            </a:p>
          </p:txBody>
        </p:sp>
      </p:grpSp>
    </p:spTree>
    <p:extLst>
      <p:ext uri="{BB962C8B-B14F-4D97-AF65-F5344CB8AC3E}">
        <p14:creationId xmlns:p14="http://schemas.microsoft.com/office/powerpoint/2010/main" val="186143946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463868"/>
            <a:ext cx="9724080" cy="219784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通俗地讲，供求关系就是指市场行情。二手车的销售定价，一方面必须补偿所付出的成本费用并保证一定的利润空间，另一方面也必须适应市场对该产品的供求变化，能够为购买者接受，否则二手车的销售价格，便陷于一厢情愿的境地而难以被接受。二手车的销售同其他商品一样同样遵守供求价格规律。作为一个有经验的收购人员，在确定收购价格时，首先要考虑的就是市场行情。</a:t>
            </a:r>
          </a:p>
        </p:txBody>
      </p:sp>
      <p:sp>
        <p:nvSpPr>
          <p:cNvPr id="11" name="文本框 10">
            <a:extLst>
              <a:ext uri="{FF2B5EF4-FFF2-40B4-BE49-F238E27FC236}">
                <a16:creationId xmlns:a16="http://schemas.microsoft.com/office/drawing/2014/main" id="{6F462C4F-B91B-4A31-BEB0-32BD07CAC3B9}"/>
              </a:ext>
            </a:extLst>
          </p:cNvPr>
          <p:cNvSpPr txBox="1"/>
          <p:nvPr/>
        </p:nvSpPr>
        <p:spPr>
          <a:xfrm>
            <a:off x="1248720" y="1930468"/>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）供求关系</a:t>
            </a:r>
          </a:p>
        </p:txBody>
      </p:sp>
    </p:spTree>
    <p:extLst>
      <p:ext uri="{BB962C8B-B14F-4D97-AF65-F5344CB8AC3E}">
        <p14:creationId xmlns:p14="http://schemas.microsoft.com/office/powerpoint/2010/main" val="118521984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206693"/>
            <a:ext cx="9724080" cy="269028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为了稳定维持自己的市场份额，二手车的销售定价要考虑本地区同行业竞争对手的价格状况，根据自己的市场地位和定价的目标，确定自己的价格水准，如选择与竞争对手相同的价格，甚至低于竞争对手的价格进行定价。</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以上三个因素的关系是，某种产品的最高价格取决于市场需求，最低价格取决于这种产品的成本费用，在产品最高价格和最低价格的幅度内，企业能把产品价格定多高，则取决于竞争者同种产品的价格水平。</a:t>
            </a:r>
          </a:p>
        </p:txBody>
      </p:sp>
      <p:sp>
        <p:nvSpPr>
          <p:cNvPr id="11" name="文本框 10">
            <a:extLst>
              <a:ext uri="{FF2B5EF4-FFF2-40B4-BE49-F238E27FC236}">
                <a16:creationId xmlns:a16="http://schemas.microsoft.com/office/drawing/2014/main" id="{6F462C4F-B91B-4A31-BEB0-32BD07CAC3B9}"/>
              </a:ext>
            </a:extLst>
          </p:cNvPr>
          <p:cNvSpPr txBox="1"/>
          <p:nvPr/>
        </p:nvSpPr>
        <p:spPr>
          <a:xfrm>
            <a:off x="1248720" y="1673293"/>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）竞争状况</a:t>
            </a:r>
          </a:p>
        </p:txBody>
      </p:sp>
    </p:spTree>
    <p:extLst>
      <p:ext uri="{BB962C8B-B14F-4D97-AF65-F5344CB8AC3E}">
        <p14:creationId xmlns:p14="http://schemas.microsoft.com/office/powerpoint/2010/main" val="239944355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6">
            <a:extLst>
              <a:ext uri="{FF2B5EF4-FFF2-40B4-BE49-F238E27FC236}">
                <a16:creationId xmlns:a16="http://schemas.microsoft.com/office/drawing/2014/main" id="{D6BC97C7-6281-4627-83BA-7E3C28D9908C}"/>
              </a:ext>
            </a:extLst>
          </p:cNvPr>
          <p:cNvSpPr>
            <a:spLocks/>
          </p:cNvSpPr>
          <p:nvPr/>
        </p:nvSpPr>
        <p:spPr bwMode="auto">
          <a:xfrm>
            <a:off x="0" y="188"/>
            <a:ext cx="7653036" cy="435858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3" name="任意多边形 2">
            <a:extLst>
              <a:ext uri="{FF2B5EF4-FFF2-40B4-BE49-F238E27FC236}">
                <a16:creationId xmlns:a16="http://schemas.microsoft.com/office/drawing/2014/main" id="{5A21793E-C677-4685-BC31-B2C674B373FC}"/>
              </a:ext>
            </a:extLst>
          </p:cNvPr>
          <p:cNvSpPr>
            <a:spLocks/>
          </p:cNvSpPr>
          <p:nvPr/>
        </p:nvSpPr>
        <p:spPr bwMode="auto">
          <a:xfrm>
            <a:off x="0" y="188"/>
            <a:ext cx="5976726" cy="6857624"/>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blipFill dpi="0" rotWithShape="1">
            <a:blip r:embed="rId2"/>
            <a:srcRect/>
            <a:stretch>
              <a:fillRect l="-126889" t="-4876" r="-3817" b="-8236"/>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4" name="文本框 13">
            <a:extLst>
              <a:ext uri="{FF2B5EF4-FFF2-40B4-BE49-F238E27FC236}">
                <a16:creationId xmlns:a16="http://schemas.microsoft.com/office/drawing/2014/main" id="{97572AEB-66B1-45DE-AD83-9ACB6121D303}"/>
              </a:ext>
            </a:extLst>
          </p:cNvPr>
          <p:cNvSpPr txBox="1"/>
          <p:nvPr/>
        </p:nvSpPr>
        <p:spPr>
          <a:xfrm>
            <a:off x="5035062" y="3032517"/>
            <a:ext cx="6190145" cy="830997"/>
          </a:xfrm>
          <a:prstGeom prst="rect">
            <a:avLst/>
          </a:prstGeom>
          <a:noFill/>
        </p:spPr>
        <p:txBody>
          <a:bodyPr wrap="square" rtlCol="0">
            <a:spAutoFit/>
          </a:bodyPr>
          <a:lstStyle/>
          <a:p>
            <a:pPr algn="r"/>
            <a:r>
              <a:rPr lang="zh-CN" altLang="en-US" sz="4800" b="1">
                <a:solidFill>
                  <a:srgbClr val="044491"/>
                </a:solidFill>
                <a:latin typeface="+mj-ea"/>
                <a:ea typeface="+mj-ea"/>
              </a:rPr>
              <a:t>二手车营销</a:t>
            </a:r>
            <a:endParaRPr lang="zh-CN" altLang="en-US" sz="4800" b="1" dirty="0">
              <a:solidFill>
                <a:srgbClr val="044491"/>
              </a:solidFill>
              <a:latin typeface="+mj-ea"/>
              <a:ea typeface="+mj-ea"/>
            </a:endParaRPr>
          </a:p>
        </p:txBody>
      </p:sp>
      <p:sp>
        <p:nvSpPr>
          <p:cNvPr id="6" name="文本框 5">
            <a:extLst>
              <a:ext uri="{FF2B5EF4-FFF2-40B4-BE49-F238E27FC236}">
                <a16:creationId xmlns:a16="http://schemas.microsoft.com/office/drawing/2014/main" id="{AC35781B-4921-4EC0-A820-26835FF9C2FD}"/>
              </a:ext>
            </a:extLst>
          </p:cNvPr>
          <p:cNvSpPr txBox="1"/>
          <p:nvPr/>
        </p:nvSpPr>
        <p:spPr>
          <a:xfrm>
            <a:off x="7860323" y="1758946"/>
            <a:ext cx="3364884" cy="830997"/>
          </a:xfrm>
          <a:prstGeom prst="rect">
            <a:avLst/>
          </a:prstGeom>
          <a:noFill/>
        </p:spPr>
        <p:txBody>
          <a:bodyPr wrap="square" rtlCol="0">
            <a:spAutoFit/>
          </a:bodyPr>
          <a:lstStyle/>
          <a:p>
            <a:pPr algn="r"/>
            <a:r>
              <a:rPr lang="zh-CN" altLang="en-US" sz="4800" b="1">
                <a:solidFill>
                  <a:srgbClr val="044491"/>
                </a:solidFill>
                <a:latin typeface="+mj-ea"/>
                <a:ea typeface="+mj-ea"/>
              </a:rPr>
              <a:t>单元 </a:t>
            </a:r>
            <a:r>
              <a:rPr lang="en-US" altLang="zh-CN" sz="4800" b="1">
                <a:solidFill>
                  <a:srgbClr val="044491"/>
                </a:solidFill>
                <a:latin typeface="+mj-ea"/>
                <a:ea typeface="+mj-ea"/>
              </a:rPr>
              <a:t>4.2</a:t>
            </a:r>
            <a:endParaRPr lang="zh-CN" altLang="en-US" sz="4800" b="1" dirty="0">
              <a:solidFill>
                <a:srgbClr val="044491"/>
              </a:solidFill>
              <a:latin typeface="+mj-ea"/>
              <a:ea typeface="+mj-ea"/>
            </a:endParaRPr>
          </a:p>
        </p:txBody>
      </p:sp>
      <p:cxnSp>
        <p:nvCxnSpPr>
          <p:cNvPr id="7" name="直接连接符 6">
            <a:extLst>
              <a:ext uri="{FF2B5EF4-FFF2-40B4-BE49-F238E27FC236}">
                <a16:creationId xmlns:a16="http://schemas.microsoft.com/office/drawing/2014/main" id="{30ABF0E4-A38C-42B5-85BE-25A52B4B7EC7}"/>
              </a:ext>
            </a:extLst>
          </p:cNvPr>
          <p:cNvCxnSpPr>
            <a:cxnSpLocks/>
          </p:cNvCxnSpPr>
          <p:nvPr/>
        </p:nvCxnSpPr>
        <p:spPr>
          <a:xfrm>
            <a:off x="9668445" y="2894544"/>
            <a:ext cx="1467171" cy="0"/>
          </a:xfrm>
          <a:prstGeom prst="line">
            <a:avLst/>
          </a:prstGeom>
          <a:ln w="19050">
            <a:solidFill>
              <a:srgbClr val="044491"/>
            </a:solidFill>
          </a:ln>
        </p:spPr>
        <p:style>
          <a:lnRef idx="1">
            <a:schemeClr val="accent1"/>
          </a:lnRef>
          <a:fillRef idx="0">
            <a:schemeClr val="accent1"/>
          </a:fillRef>
          <a:effectRef idx="0">
            <a:schemeClr val="accent1"/>
          </a:effectRef>
          <a:fontRef idx="minor">
            <a:schemeClr val="tx1"/>
          </a:fontRef>
        </p:style>
      </p:cxnSp>
      <p:sp>
        <p:nvSpPr>
          <p:cNvPr id="2" name="等腰三角形 1">
            <a:extLst>
              <a:ext uri="{FF2B5EF4-FFF2-40B4-BE49-F238E27FC236}">
                <a16:creationId xmlns:a16="http://schemas.microsoft.com/office/drawing/2014/main" id="{FFAAA1FE-57AB-43B0-8328-D1E080695D85}"/>
              </a:ext>
            </a:extLst>
          </p:cNvPr>
          <p:cNvSpPr/>
          <p:nvPr/>
        </p:nvSpPr>
        <p:spPr>
          <a:xfrm>
            <a:off x="8648700" y="5372100"/>
            <a:ext cx="3683000" cy="1569660"/>
          </a:xfrm>
          <a:prstGeom prst="triangle">
            <a:avLst/>
          </a:prstGeom>
          <a:noFill/>
          <a:ln w="19050">
            <a:solidFill>
              <a:srgbClr val="0444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81967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845731"/>
            <a:ext cx="9724080" cy="416761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销售定价的目标是指二手车流通企业通过制订价格水平，凭借价格产生的效用来达到预期目的要求。企业在定价以前，必须根据企业的内部和外部环境，制定出既不违背国家的方针政策，又能协调企业的其他经营目标的价格。企业定价目标类型较多，二手车流通企业要根据自己树立的市场观念和市场微观、宏观环境，确立自己的销售定价目标。</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二手车销售企业常见的销售定价目标有以下几种。</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）追求利润最大化的定价目标。</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）获取适度利润的定价目标。</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）取得预期投资收益为定价目标。</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）保持或扩大市场占有率的定价目标。</a:t>
            </a:r>
          </a:p>
        </p:txBody>
      </p:sp>
      <p:grpSp>
        <p:nvGrpSpPr>
          <p:cNvPr id="12" name="组合 11">
            <a:extLst>
              <a:ext uri="{FF2B5EF4-FFF2-40B4-BE49-F238E27FC236}">
                <a16:creationId xmlns:a16="http://schemas.microsoft.com/office/drawing/2014/main" id="{33AF558B-A3CB-4E41-9F66-2653BDE81ED1}"/>
              </a:ext>
            </a:extLst>
          </p:cNvPr>
          <p:cNvGrpSpPr/>
          <p:nvPr/>
        </p:nvGrpSpPr>
        <p:grpSpPr>
          <a:xfrm>
            <a:off x="1064400" y="1294257"/>
            <a:ext cx="7041959" cy="401827"/>
            <a:chOff x="1086366" y="2108013"/>
            <a:chExt cx="7041959" cy="401827"/>
          </a:xfrm>
          <a:noFill/>
        </p:grpSpPr>
        <p:cxnSp>
          <p:nvCxnSpPr>
            <p:cNvPr id="13" name="直接连接符 12">
              <a:extLst>
                <a:ext uri="{FF2B5EF4-FFF2-40B4-BE49-F238E27FC236}">
                  <a16:creationId xmlns:a16="http://schemas.microsoft.com/office/drawing/2014/main" id="{F99B20B7-CBF3-4E4C-B5A2-E36D95536941}"/>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55EFFF16-E5FC-4162-8F80-1A4DAE9ED087}"/>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二手车销售定价的目标</a:t>
              </a:r>
            </a:p>
          </p:txBody>
        </p:sp>
      </p:grpSp>
    </p:spTree>
    <p:extLst>
      <p:ext uri="{BB962C8B-B14F-4D97-AF65-F5344CB8AC3E}">
        <p14:creationId xmlns:p14="http://schemas.microsoft.com/office/powerpoint/2010/main" val="406425280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845731"/>
            <a:ext cx="9724080" cy="276723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定价方法是企业为实现其定价目的所采用的具体方法，根据企业的定价目标，价格的计算方法有成本导向定价、需求导向定价和竞争导向定价三大类，每一大类中又有多种具体方法。根据二手车销售的实际，下面选择性地介绍以下几种方法。</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）成本加成定价法。</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）需求导向定价法。</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）竞争导向定价法。</a:t>
            </a:r>
          </a:p>
        </p:txBody>
      </p:sp>
      <p:grpSp>
        <p:nvGrpSpPr>
          <p:cNvPr id="12" name="组合 11">
            <a:extLst>
              <a:ext uri="{FF2B5EF4-FFF2-40B4-BE49-F238E27FC236}">
                <a16:creationId xmlns:a16="http://schemas.microsoft.com/office/drawing/2014/main" id="{33AF558B-A3CB-4E41-9F66-2653BDE81ED1}"/>
              </a:ext>
            </a:extLst>
          </p:cNvPr>
          <p:cNvGrpSpPr/>
          <p:nvPr/>
        </p:nvGrpSpPr>
        <p:grpSpPr>
          <a:xfrm>
            <a:off x="1064400" y="1294257"/>
            <a:ext cx="7041959" cy="401827"/>
            <a:chOff x="1086366" y="2108013"/>
            <a:chExt cx="7041959" cy="401827"/>
          </a:xfrm>
          <a:noFill/>
        </p:grpSpPr>
        <p:cxnSp>
          <p:nvCxnSpPr>
            <p:cNvPr id="13" name="直接连接符 12">
              <a:extLst>
                <a:ext uri="{FF2B5EF4-FFF2-40B4-BE49-F238E27FC236}">
                  <a16:creationId xmlns:a16="http://schemas.microsoft.com/office/drawing/2014/main" id="{F99B20B7-CBF3-4E4C-B5A2-E36D95536941}"/>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55EFFF16-E5FC-4162-8F80-1A4DAE9ED087}"/>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二手车销售定价的方法</a:t>
              </a:r>
            </a:p>
          </p:txBody>
        </p:sp>
      </p:grpSp>
    </p:spTree>
    <p:extLst>
      <p:ext uri="{BB962C8B-B14F-4D97-AF65-F5344CB8AC3E}">
        <p14:creationId xmlns:p14="http://schemas.microsoft.com/office/powerpoint/2010/main" val="224289291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845731"/>
            <a:ext cx="9724080" cy="367517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二手车销售定价策略是指二手车流通企业根据市场中不同变化因素对二手车价格的影响程度采用不同的定价方法，制定适合市场变化的二手车销售价格，进而实现定价目标的企业营销战术。</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营销中定价策略的意义在于有利于挖掘新的市场机会，实现企业的整体目标。在市场经济条件下，价格决策已成为企业经营者面临的具有现实意义的重大决策课题。</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）阶段定价策略。</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）心理定价策略。</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）折扣定价策略。</a:t>
            </a:r>
          </a:p>
        </p:txBody>
      </p:sp>
      <p:grpSp>
        <p:nvGrpSpPr>
          <p:cNvPr id="12" name="组合 11">
            <a:extLst>
              <a:ext uri="{FF2B5EF4-FFF2-40B4-BE49-F238E27FC236}">
                <a16:creationId xmlns:a16="http://schemas.microsoft.com/office/drawing/2014/main" id="{33AF558B-A3CB-4E41-9F66-2653BDE81ED1}"/>
              </a:ext>
            </a:extLst>
          </p:cNvPr>
          <p:cNvGrpSpPr/>
          <p:nvPr/>
        </p:nvGrpSpPr>
        <p:grpSpPr>
          <a:xfrm>
            <a:off x="1064400" y="1294257"/>
            <a:ext cx="7041959" cy="401827"/>
            <a:chOff x="1086366" y="2108013"/>
            <a:chExt cx="7041959" cy="401827"/>
          </a:xfrm>
          <a:noFill/>
        </p:grpSpPr>
        <p:cxnSp>
          <p:nvCxnSpPr>
            <p:cNvPr id="13" name="直接连接符 12">
              <a:extLst>
                <a:ext uri="{FF2B5EF4-FFF2-40B4-BE49-F238E27FC236}">
                  <a16:creationId xmlns:a16="http://schemas.microsoft.com/office/drawing/2014/main" id="{F99B20B7-CBF3-4E4C-B5A2-E36D95536941}"/>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55EFFF16-E5FC-4162-8F80-1A4DAE9ED087}"/>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二手车销售定价的策略</a:t>
              </a:r>
            </a:p>
          </p:txBody>
        </p:sp>
      </p:grpSp>
    </p:spTree>
    <p:extLst>
      <p:ext uri="{BB962C8B-B14F-4D97-AF65-F5344CB8AC3E}">
        <p14:creationId xmlns:p14="http://schemas.microsoft.com/office/powerpoint/2010/main" val="34545984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2" name="圆角矩形 55">
            <a:extLst>
              <a:ext uri="{FF2B5EF4-FFF2-40B4-BE49-F238E27FC236}">
                <a16:creationId xmlns:a16="http://schemas.microsoft.com/office/drawing/2014/main" id="{18A8DD32-8A98-4843-BB1D-84F2AC0EBF61}"/>
              </a:ext>
            </a:extLst>
          </p:cNvPr>
          <p:cNvSpPr/>
          <p:nvPr/>
        </p:nvSpPr>
        <p:spPr>
          <a:xfrm>
            <a:off x="523940" y="1286084"/>
            <a:ext cx="3028885"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4.2.6</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二手车置换</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587693"/>
            <a:ext cx="9724080" cy="242867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二手车进行置换时应考虑以下几项原则：</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）对在用车辆不满意。</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）尽量不要选择同档次车型。</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）贷款车可以置换。</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）新车可以用原来的“牌”。</a:t>
            </a:r>
          </a:p>
        </p:txBody>
      </p:sp>
      <p:grpSp>
        <p:nvGrpSpPr>
          <p:cNvPr id="12" name="组合 11">
            <a:extLst>
              <a:ext uri="{FF2B5EF4-FFF2-40B4-BE49-F238E27FC236}">
                <a16:creationId xmlns:a16="http://schemas.microsoft.com/office/drawing/2014/main" id="{33AF558B-A3CB-4E41-9F66-2653BDE81ED1}"/>
              </a:ext>
            </a:extLst>
          </p:cNvPr>
          <p:cNvGrpSpPr/>
          <p:nvPr/>
        </p:nvGrpSpPr>
        <p:grpSpPr>
          <a:xfrm>
            <a:off x="1064400" y="2008632"/>
            <a:ext cx="7041959" cy="401827"/>
            <a:chOff x="1086366" y="2108013"/>
            <a:chExt cx="7041959" cy="401827"/>
          </a:xfrm>
          <a:noFill/>
        </p:grpSpPr>
        <p:cxnSp>
          <p:nvCxnSpPr>
            <p:cNvPr id="13" name="直接连接符 12">
              <a:extLst>
                <a:ext uri="{FF2B5EF4-FFF2-40B4-BE49-F238E27FC236}">
                  <a16:creationId xmlns:a16="http://schemas.microsoft.com/office/drawing/2014/main" id="{F99B20B7-CBF3-4E4C-B5A2-E36D95536941}"/>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55EFFF16-E5FC-4162-8F80-1A4DAE9ED087}"/>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汽车置换的基本原则</a:t>
              </a:r>
            </a:p>
          </p:txBody>
        </p:sp>
      </p:grpSp>
    </p:spTree>
    <p:extLst>
      <p:ext uri="{BB962C8B-B14F-4D97-AF65-F5344CB8AC3E}">
        <p14:creationId xmlns:p14="http://schemas.microsoft.com/office/powerpoint/2010/main" val="71944242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531000"/>
            <a:ext cx="9724080" cy="242867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）车主身份证（单位车辆还应提供法人代码证书、介绍信等证件）。</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）机动车产权登记证。</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）机动车行驶证。</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）车船购置税缴纳凭证。</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）委托他人办理置换的，须持原车主身份证和具有法律效力的委托书。</a:t>
            </a:r>
          </a:p>
        </p:txBody>
      </p:sp>
      <p:grpSp>
        <p:nvGrpSpPr>
          <p:cNvPr id="12" name="组合 11">
            <a:extLst>
              <a:ext uri="{FF2B5EF4-FFF2-40B4-BE49-F238E27FC236}">
                <a16:creationId xmlns:a16="http://schemas.microsoft.com/office/drawing/2014/main" id="{33AF558B-A3CB-4E41-9F66-2653BDE81ED1}"/>
              </a:ext>
            </a:extLst>
          </p:cNvPr>
          <p:cNvGrpSpPr/>
          <p:nvPr/>
        </p:nvGrpSpPr>
        <p:grpSpPr>
          <a:xfrm>
            <a:off x="1064400" y="1635600"/>
            <a:ext cx="7041959" cy="401827"/>
            <a:chOff x="1086366" y="2108013"/>
            <a:chExt cx="7041959" cy="401827"/>
          </a:xfrm>
          <a:noFill/>
        </p:grpSpPr>
        <p:cxnSp>
          <p:nvCxnSpPr>
            <p:cNvPr id="13" name="直接连接符 12">
              <a:extLst>
                <a:ext uri="{FF2B5EF4-FFF2-40B4-BE49-F238E27FC236}">
                  <a16:creationId xmlns:a16="http://schemas.microsoft.com/office/drawing/2014/main" id="{F99B20B7-CBF3-4E4C-B5A2-E36D95536941}"/>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55EFFF16-E5FC-4162-8F80-1A4DAE9ED087}"/>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汽车置换的服务流程</a:t>
              </a:r>
            </a:p>
          </p:txBody>
        </p:sp>
      </p:grpSp>
      <p:sp>
        <p:nvSpPr>
          <p:cNvPr id="8" name="文本框 7">
            <a:extLst>
              <a:ext uri="{FF2B5EF4-FFF2-40B4-BE49-F238E27FC236}">
                <a16:creationId xmlns:a16="http://schemas.microsoft.com/office/drawing/2014/main" id="{D8818FA0-4E7E-4B45-8AFC-4E5BC92FE25C}"/>
              </a:ext>
            </a:extLst>
          </p:cNvPr>
          <p:cNvSpPr txBox="1"/>
          <p:nvPr/>
        </p:nvSpPr>
        <p:spPr>
          <a:xfrm>
            <a:off x="1248720" y="2054760"/>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）办理置换业务所要提交的证件</a:t>
            </a:r>
          </a:p>
        </p:txBody>
      </p:sp>
    </p:spTree>
    <p:extLst>
      <p:ext uri="{BB962C8B-B14F-4D97-AF65-F5344CB8AC3E}">
        <p14:creationId xmlns:p14="http://schemas.microsoft.com/office/powerpoint/2010/main" val="379825559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531000"/>
            <a:ext cx="9724080" cy="144379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）各种车辆手续齐全，非盗抢、走私车辆。</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）在国家允许的汽车报废年限之内，且尾气排放符合要求。</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）无机动车产权纠纷，分期付款的车辆要付清全部车款，拿回所有的车辆手续。</a:t>
            </a:r>
          </a:p>
        </p:txBody>
      </p:sp>
      <p:sp>
        <p:nvSpPr>
          <p:cNvPr id="8" name="文本框 7">
            <a:extLst>
              <a:ext uri="{FF2B5EF4-FFF2-40B4-BE49-F238E27FC236}">
                <a16:creationId xmlns:a16="http://schemas.microsoft.com/office/drawing/2014/main" id="{D8818FA0-4E7E-4B45-8AFC-4E5BC92FE25C}"/>
              </a:ext>
            </a:extLst>
          </p:cNvPr>
          <p:cNvSpPr txBox="1"/>
          <p:nvPr/>
        </p:nvSpPr>
        <p:spPr>
          <a:xfrm>
            <a:off x="1248720" y="2054760"/>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）置换车辆的条件</a:t>
            </a:r>
          </a:p>
        </p:txBody>
      </p:sp>
    </p:spTree>
    <p:extLst>
      <p:ext uri="{BB962C8B-B14F-4D97-AF65-F5344CB8AC3E}">
        <p14:creationId xmlns:p14="http://schemas.microsoft.com/office/powerpoint/2010/main" val="130381754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130950"/>
            <a:ext cx="9724080" cy="341356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汽车置换包括旧车出售和新车购买两个环节。不同的汽车置换授权经销商对汽车置换流</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程的规定不完全一样。国内汽车置换的一般程序如下。</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）顾客通过电话或直接到汽车置换授权经销商处进行咨询，也可以在汽车置换授权经销商的网站进行置换登记。</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）汽车评估定价。</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）汽车置换授权经销商销售顾问陪同选订新车。</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）签订旧车购销协议以及置换协议。</a:t>
            </a:r>
          </a:p>
        </p:txBody>
      </p:sp>
      <p:sp>
        <p:nvSpPr>
          <p:cNvPr id="8" name="文本框 7">
            <a:extLst>
              <a:ext uri="{FF2B5EF4-FFF2-40B4-BE49-F238E27FC236}">
                <a16:creationId xmlns:a16="http://schemas.microsoft.com/office/drawing/2014/main" id="{D8818FA0-4E7E-4B45-8AFC-4E5BC92FE25C}"/>
              </a:ext>
            </a:extLst>
          </p:cNvPr>
          <p:cNvSpPr txBox="1"/>
          <p:nvPr/>
        </p:nvSpPr>
        <p:spPr>
          <a:xfrm>
            <a:off x="1248720" y="1654710"/>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）二手车置换流程</a:t>
            </a:r>
          </a:p>
        </p:txBody>
      </p:sp>
    </p:spTree>
    <p:extLst>
      <p:ext uri="{BB962C8B-B14F-4D97-AF65-F5344CB8AC3E}">
        <p14:creationId xmlns:p14="http://schemas.microsoft.com/office/powerpoint/2010/main" val="180253762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730900"/>
            <a:ext cx="9724080" cy="3675173"/>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）置换旧车的钱款直接冲抵新车的车款，顾客补足新车差价后，办理提车手续，或由汽车置换授权经销商的销售顾问协助在指定的经销商处提取所订车辆，汽车置换授权经销商提供一条龙服务。</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）顾客如需贷款购新车，则置换旧车的钱款作为新车的首付款，汽车置换授权经销商为顾客办理购车贷款手续，建立提供因汽车消费信贷所产生的资信管理服务，并建立个人资信数据库。</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）汽车置换授权经销商办理旧车过户手续，顾客提供必要的协助和材料。</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8</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）汽车置换授权经销商为顾客提供全程后续服务。</a:t>
            </a:r>
          </a:p>
        </p:txBody>
      </p:sp>
    </p:spTree>
    <p:extLst>
      <p:ext uri="{BB962C8B-B14F-4D97-AF65-F5344CB8AC3E}">
        <p14:creationId xmlns:p14="http://schemas.microsoft.com/office/powerpoint/2010/main" val="391212521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730900"/>
            <a:ext cx="9724080" cy="458908"/>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一汽大众认证二手车置换流程如图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4-2-4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a:t>
            </a:r>
          </a:p>
        </p:txBody>
      </p:sp>
      <p:pic>
        <p:nvPicPr>
          <p:cNvPr id="3" name="图片 2">
            <a:extLst>
              <a:ext uri="{FF2B5EF4-FFF2-40B4-BE49-F238E27FC236}">
                <a16:creationId xmlns:a16="http://schemas.microsoft.com/office/drawing/2014/main" id="{97870D50-5FEB-45B8-A831-9BA20EBE29C7}"/>
              </a:ext>
            </a:extLst>
          </p:cNvPr>
          <p:cNvPicPr>
            <a:picLocks noChangeAspect="1"/>
          </p:cNvPicPr>
          <p:nvPr/>
        </p:nvPicPr>
        <p:blipFill>
          <a:blip r:embed="rId3"/>
          <a:stretch>
            <a:fillRect/>
          </a:stretch>
        </p:blipFill>
        <p:spPr>
          <a:xfrm>
            <a:off x="4019751" y="2276724"/>
            <a:ext cx="3219048" cy="3980952"/>
          </a:xfrm>
          <a:prstGeom prst="rect">
            <a:avLst/>
          </a:prstGeom>
        </p:spPr>
      </p:pic>
    </p:spTree>
    <p:extLst>
      <p:ext uri="{BB962C8B-B14F-4D97-AF65-F5344CB8AC3E}">
        <p14:creationId xmlns:p14="http://schemas.microsoft.com/office/powerpoint/2010/main" val="394725836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445150"/>
            <a:ext cx="9724080" cy="458908"/>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一汽奥迪二手车置换流程如图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4-2-5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a:t>
            </a:r>
          </a:p>
        </p:txBody>
      </p:sp>
      <p:pic>
        <p:nvPicPr>
          <p:cNvPr id="4" name="图片 3">
            <a:extLst>
              <a:ext uri="{FF2B5EF4-FFF2-40B4-BE49-F238E27FC236}">
                <a16:creationId xmlns:a16="http://schemas.microsoft.com/office/drawing/2014/main" id="{59BFD54F-A143-4500-88F5-37A35C4420B8}"/>
              </a:ext>
            </a:extLst>
          </p:cNvPr>
          <p:cNvPicPr>
            <a:picLocks noChangeAspect="1"/>
          </p:cNvPicPr>
          <p:nvPr/>
        </p:nvPicPr>
        <p:blipFill>
          <a:blip r:embed="rId3"/>
          <a:stretch>
            <a:fillRect/>
          </a:stretch>
        </p:blipFill>
        <p:spPr>
          <a:xfrm>
            <a:off x="3376952" y="1904058"/>
            <a:ext cx="5438095" cy="4057143"/>
          </a:xfrm>
          <a:prstGeom prst="rect">
            <a:avLst/>
          </a:prstGeom>
        </p:spPr>
      </p:pic>
    </p:spTree>
    <p:extLst>
      <p:ext uri="{BB962C8B-B14F-4D97-AF65-F5344CB8AC3E}">
        <p14:creationId xmlns:p14="http://schemas.microsoft.com/office/powerpoint/2010/main" val="201227245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二手车特许经营体系</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0" y="1286084"/>
            <a:ext cx="3669594"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4.2.1</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二手车的营销模式</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434825"/>
            <a:ext cx="9724080" cy="276723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特许经营又称特许连锁或加盟连锁，是一种较直营连锁更具活力、较自由连锁更具约束力的经营模式，被誉为第三次商业零售革命、</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21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世纪的主导商业模式。</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特许经营是双方一种持续的合作关系，特许总部提供一种被经许可的商业经营特权，并在组织、培训、商业计划和管理、分销上提供支持，以从加盟者处获得报酬。</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特许经营系统是以扩展的社会营销系统为基础，使用系统的方法来考察营销组织的所有活动及其相互作用。</a:t>
            </a:r>
          </a:p>
        </p:txBody>
      </p:sp>
    </p:spTree>
    <p:extLst>
      <p:ext uri="{BB962C8B-B14F-4D97-AF65-F5344CB8AC3E}">
        <p14:creationId xmlns:p14="http://schemas.microsoft.com/office/powerpoint/2010/main" val="392666072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33FC292F-081B-4231-99BD-D4556E18ED0D}"/>
              </a:ext>
            </a:extLst>
          </p:cNvPr>
          <p:cNvPicPr>
            <a:picLocks noChangeAspect="1"/>
          </p:cNvPicPr>
          <p:nvPr/>
        </p:nvPicPr>
        <p:blipFill>
          <a:blip r:embed="rId3"/>
          <a:stretch>
            <a:fillRect/>
          </a:stretch>
        </p:blipFill>
        <p:spPr>
          <a:xfrm>
            <a:off x="3176969" y="1807954"/>
            <a:ext cx="6104762" cy="4628571"/>
          </a:xfrm>
          <a:prstGeom prst="rect">
            <a:avLst/>
          </a:prstGeom>
        </p:spPr>
      </p:pic>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445150"/>
            <a:ext cx="9724080" cy="458908"/>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上海通用二手车置换流程如图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4-2-6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a:t>
            </a:r>
          </a:p>
        </p:txBody>
      </p:sp>
    </p:spTree>
    <p:extLst>
      <p:ext uri="{BB962C8B-B14F-4D97-AF65-F5344CB8AC3E}">
        <p14:creationId xmlns:p14="http://schemas.microsoft.com/office/powerpoint/2010/main" val="331066680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130950"/>
            <a:ext cx="9724080" cy="276723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）新车牌照：新车仍使用原二手车牌照的，经销商代办退牌手续和新车上牌手续；新车上新牌照的，经销商可代办手续。</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）新车需交钱款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新车价格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旧车评估价格。</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）贷款置换：如果旧车贷款尚未还清，可由经销商垫付还清贷款，款项计入新车需交钱款。</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）售后服务：商家提供可选择的替换车、救援、异地租车等多项个性化增值服务。</a:t>
            </a:r>
          </a:p>
        </p:txBody>
      </p:sp>
      <p:sp>
        <p:nvSpPr>
          <p:cNvPr id="8" name="文本框 7">
            <a:extLst>
              <a:ext uri="{FF2B5EF4-FFF2-40B4-BE49-F238E27FC236}">
                <a16:creationId xmlns:a16="http://schemas.microsoft.com/office/drawing/2014/main" id="{D8818FA0-4E7E-4B45-8AFC-4E5BC92FE25C}"/>
              </a:ext>
            </a:extLst>
          </p:cNvPr>
          <p:cNvSpPr txBox="1"/>
          <p:nvPr/>
        </p:nvSpPr>
        <p:spPr>
          <a:xfrm>
            <a:off x="1248720" y="1654710"/>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）汽车置换的注意事项</a:t>
            </a:r>
          </a:p>
        </p:txBody>
      </p:sp>
    </p:spTree>
    <p:extLst>
      <p:ext uri="{BB962C8B-B14F-4D97-AF65-F5344CB8AC3E}">
        <p14:creationId xmlns:p14="http://schemas.microsoft.com/office/powerpoint/2010/main" val="399065079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531000"/>
            <a:ext cx="9724080" cy="242867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从国内的交易情况来看，目前在我国进行汽车置换有以下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种模式。</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）用本厂旧车置换新车（即以旧换新）。</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）用本品牌旧车置换新车。</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）只要购买本厂或本厂家的新车，置换的旧车不限品牌。</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）委托寄卖。</a:t>
            </a:r>
          </a:p>
        </p:txBody>
      </p:sp>
      <p:grpSp>
        <p:nvGrpSpPr>
          <p:cNvPr id="12" name="组合 11">
            <a:extLst>
              <a:ext uri="{FF2B5EF4-FFF2-40B4-BE49-F238E27FC236}">
                <a16:creationId xmlns:a16="http://schemas.microsoft.com/office/drawing/2014/main" id="{33AF558B-A3CB-4E41-9F66-2653BDE81ED1}"/>
              </a:ext>
            </a:extLst>
          </p:cNvPr>
          <p:cNvGrpSpPr/>
          <p:nvPr/>
        </p:nvGrpSpPr>
        <p:grpSpPr>
          <a:xfrm>
            <a:off x="1064400" y="1635600"/>
            <a:ext cx="7041959" cy="401827"/>
            <a:chOff x="1086366" y="2108013"/>
            <a:chExt cx="7041959" cy="401827"/>
          </a:xfrm>
          <a:noFill/>
        </p:grpSpPr>
        <p:cxnSp>
          <p:nvCxnSpPr>
            <p:cNvPr id="13" name="直接连接符 12">
              <a:extLst>
                <a:ext uri="{FF2B5EF4-FFF2-40B4-BE49-F238E27FC236}">
                  <a16:creationId xmlns:a16="http://schemas.microsoft.com/office/drawing/2014/main" id="{F99B20B7-CBF3-4E4C-B5A2-E36D95536941}"/>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55EFFF16-E5FC-4162-8F80-1A4DAE9ED087}"/>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汽车置换的运作模式</a:t>
              </a:r>
            </a:p>
          </p:txBody>
        </p:sp>
      </p:grpSp>
      <p:sp>
        <p:nvSpPr>
          <p:cNvPr id="8" name="文本框 7">
            <a:extLst>
              <a:ext uri="{FF2B5EF4-FFF2-40B4-BE49-F238E27FC236}">
                <a16:creationId xmlns:a16="http://schemas.microsoft.com/office/drawing/2014/main" id="{D8818FA0-4E7E-4B45-8AFC-4E5BC92FE25C}"/>
              </a:ext>
            </a:extLst>
          </p:cNvPr>
          <p:cNvSpPr txBox="1"/>
          <p:nvPr/>
        </p:nvSpPr>
        <p:spPr>
          <a:xfrm>
            <a:off x="1248720" y="2054760"/>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）汽车置换模式</a:t>
            </a:r>
          </a:p>
        </p:txBody>
      </p:sp>
    </p:spTree>
    <p:extLst>
      <p:ext uri="{BB962C8B-B14F-4D97-AF65-F5344CB8AC3E}">
        <p14:creationId xmlns:p14="http://schemas.microsoft.com/office/powerpoint/2010/main" val="399276265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130950"/>
            <a:ext cx="9724080" cy="325967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置换授权经销商是我国汽车置换运作的中介主体。汽车置换授权经销商的车辆置换服务将消费者淘汰旧车和购买新车的过程结合在一起，一次完成甚至一站完成，为用户解决了先要卖掉旧车再去购买新车的麻烦。我国汽车置换授权经销商的汽车置换服务一般具有以下特点。</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）打破车型限制。</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）让利置换，旧车增值。</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）“全程一对一”的置换服务。</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）完善的售后服务。</a:t>
            </a:r>
          </a:p>
        </p:txBody>
      </p:sp>
      <p:sp>
        <p:nvSpPr>
          <p:cNvPr id="8" name="文本框 7">
            <a:extLst>
              <a:ext uri="{FF2B5EF4-FFF2-40B4-BE49-F238E27FC236}">
                <a16:creationId xmlns:a16="http://schemas.microsoft.com/office/drawing/2014/main" id="{D8818FA0-4E7E-4B45-8AFC-4E5BC92FE25C}"/>
              </a:ext>
            </a:extLst>
          </p:cNvPr>
          <p:cNvSpPr txBox="1"/>
          <p:nvPr/>
        </p:nvSpPr>
        <p:spPr>
          <a:xfrm>
            <a:off x="1248720" y="1654710"/>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）汽车置换授权经销商</a:t>
            </a:r>
          </a:p>
        </p:txBody>
      </p:sp>
    </p:spTree>
    <p:extLst>
      <p:ext uri="{BB962C8B-B14F-4D97-AF65-F5344CB8AC3E}">
        <p14:creationId xmlns:p14="http://schemas.microsoft.com/office/powerpoint/2010/main" val="84504395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197500"/>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顾客自行更新车辆同汽车置换授权经销商车辆置换服务的比较如表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4-2-3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a:t>
            </a:r>
          </a:p>
        </p:txBody>
      </p:sp>
      <p:pic>
        <p:nvPicPr>
          <p:cNvPr id="3" name="图片 2">
            <a:extLst>
              <a:ext uri="{FF2B5EF4-FFF2-40B4-BE49-F238E27FC236}">
                <a16:creationId xmlns:a16="http://schemas.microsoft.com/office/drawing/2014/main" id="{8D8C34E1-D63F-4905-B058-B70472BB0278}"/>
              </a:ext>
            </a:extLst>
          </p:cNvPr>
          <p:cNvPicPr>
            <a:picLocks noChangeAspect="1"/>
          </p:cNvPicPr>
          <p:nvPr/>
        </p:nvPicPr>
        <p:blipFill>
          <a:blip r:embed="rId3"/>
          <a:stretch>
            <a:fillRect/>
          </a:stretch>
        </p:blipFill>
        <p:spPr>
          <a:xfrm>
            <a:off x="3553214" y="1843917"/>
            <a:ext cx="4857361" cy="4337460"/>
          </a:xfrm>
          <a:prstGeom prst="rect">
            <a:avLst/>
          </a:prstGeom>
        </p:spPr>
      </p:pic>
    </p:spTree>
    <p:extLst>
      <p:ext uri="{BB962C8B-B14F-4D97-AF65-F5344CB8AC3E}">
        <p14:creationId xmlns:p14="http://schemas.microsoft.com/office/powerpoint/2010/main" val="154592830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130950"/>
            <a:ext cx="9724080" cy="310578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在欧美国家，消费者初次购买的往往是二手车，二手车交易量往往是新车交易量的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倍，可见国内二手车交易还有很大的上升空间。但仅仅依靠传统的二手车市场来完成这部分交易，显然有很多弊端。于是，一些有远见的汽车厂家纷纷推出品牌二手车置换服务，只不过名称各不相同，如“诚新二手车”“认证二手车”“特选二手车”等。</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4S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店经销商则是在厂家的授权下经营二手车品牌置换业务。</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4S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店经销二手车具有以下优势。</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）二手车跨品牌置换可以促进新车销售。</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）置换将成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4S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店赢利新点。</a:t>
            </a:r>
          </a:p>
        </p:txBody>
      </p:sp>
      <p:sp>
        <p:nvSpPr>
          <p:cNvPr id="8" name="文本框 7">
            <a:extLst>
              <a:ext uri="{FF2B5EF4-FFF2-40B4-BE49-F238E27FC236}">
                <a16:creationId xmlns:a16="http://schemas.microsoft.com/office/drawing/2014/main" id="{D8818FA0-4E7E-4B45-8AFC-4E5BC92FE25C}"/>
              </a:ext>
            </a:extLst>
          </p:cNvPr>
          <p:cNvSpPr txBox="1"/>
          <p:nvPr/>
        </p:nvSpPr>
        <p:spPr>
          <a:xfrm>
            <a:off x="1248720" y="1654710"/>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）二手车置换的 </a:t>
            </a: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4S </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模式</a:t>
            </a:r>
          </a:p>
        </p:txBody>
      </p:sp>
    </p:spTree>
    <p:extLst>
      <p:ext uri="{BB962C8B-B14F-4D97-AF65-F5344CB8AC3E}">
        <p14:creationId xmlns:p14="http://schemas.microsoft.com/office/powerpoint/2010/main" val="363616502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2" name="圆角矩形 55">
            <a:extLst>
              <a:ext uri="{FF2B5EF4-FFF2-40B4-BE49-F238E27FC236}">
                <a16:creationId xmlns:a16="http://schemas.microsoft.com/office/drawing/2014/main" id="{18A8DD32-8A98-4843-BB1D-84F2AC0EBF61}"/>
              </a:ext>
            </a:extLst>
          </p:cNvPr>
          <p:cNvSpPr/>
          <p:nvPr/>
        </p:nvSpPr>
        <p:spPr>
          <a:xfrm>
            <a:off x="523940" y="1286084"/>
            <a:ext cx="3028885"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4.2.7</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二手车拍卖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901893"/>
            <a:ext cx="9724080" cy="352128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拍卖是指二手车拍卖企业以公开竞价的形式将二手车转让给最高应价者的经营活动。二手车拍卖的目的是提高二手车市场交易透明度，打造最专业的二手车流通平台；提高二手车交易双方的满意度，使二手车交易更规范；提高二手车成交率，为客户提供更多的成交机会。</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交易的类型依据交易双方行为和参与程度的差异分为二手车的经销、拍卖和直接交易。二手车拍卖是二手车经营行为的一种。目前，二手车拍卖的方式是许多国家普遍采用的一种交易方式，拍卖具有公开、公正、公平的特点，由此产生的价格比较接近于市场价格。在美国、日本等发达国家大多数二手车交易都是通过拍卖的方式完成的。国内新的二手车政策中也提到今后发展二手车拍卖的交易方式趋势。</a:t>
            </a:r>
          </a:p>
        </p:txBody>
      </p:sp>
    </p:spTree>
    <p:extLst>
      <p:ext uri="{BB962C8B-B14F-4D97-AF65-F5344CB8AC3E}">
        <p14:creationId xmlns:p14="http://schemas.microsoft.com/office/powerpoint/2010/main" val="211264591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901893"/>
            <a:ext cx="9724080" cy="219784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竞价拍卖以其直观、交易周期短、兑现快以及成交价最贴近市场真实价格等优势博得市场青睐。地区差异、核心能力差异及专业化分工，使二手车在经营企业间通过拍卖方式实现流通；拍卖还是政府机关、大型团体、租赁公司等集团用户进行车辆更新换代的有效途径。</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二手车拍卖公司通过定期组织现场拍卖和网络竞价，将进一步提高二手车交易的速度，降低交易成本，可有效限制人为因素导致的不正常交易行为。因此，二手车拍卖市场潜力巨大。</a:t>
            </a:r>
          </a:p>
        </p:txBody>
      </p:sp>
    </p:spTree>
    <p:extLst>
      <p:ext uri="{BB962C8B-B14F-4D97-AF65-F5344CB8AC3E}">
        <p14:creationId xmlns:p14="http://schemas.microsoft.com/office/powerpoint/2010/main" val="140102187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901893"/>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二手车拍卖必须在国家规定的二手车交易市场或其他经合法审批的交易场所中进行。与拍卖相关的术语见表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4-2-4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pic>
        <p:nvPicPr>
          <p:cNvPr id="3" name="图片 2">
            <a:extLst>
              <a:ext uri="{FF2B5EF4-FFF2-40B4-BE49-F238E27FC236}">
                <a16:creationId xmlns:a16="http://schemas.microsoft.com/office/drawing/2014/main" id="{1063E899-0929-4E83-9893-0B9FFD926645}"/>
              </a:ext>
            </a:extLst>
          </p:cNvPr>
          <p:cNvPicPr>
            <a:picLocks noChangeAspect="1"/>
          </p:cNvPicPr>
          <p:nvPr/>
        </p:nvPicPr>
        <p:blipFill>
          <a:blip r:embed="rId3"/>
          <a:stretch>
            <a:fillRect/>
          </a:stretch>
        </p:blipFill>
        <p:spPr>
          <a:xfrm>
            <a:off x="2962666" y="2824558"/>
            <a:ext cx="6266667" cy="2514286"/>
          </a:xfrm>
          <a:prstGeom prst="rect">
            <a:avLst/>
          </a:prstGeom>
        </p:spPr>
      </p:pic>
    </p:spTree>
    <p:extLst>
      <p:ext uri="{BB962C8B-B14F-4D97-AF65-F5344CB8AC3E}">
        <p14:creationId xmlns:p14="http://schemas.microsoft.com/office/powerpoint/2010/main" val="282928747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214678"/>
            <a:ext cx="9724080" cy="4321504"/>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）拍卖人的权利。</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①拍卖人有权要求委托人说明拍卖标的的来源和瑕疵。</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②委托人、买受人可以与拍卖人约定佣金的比例。未作约定时，拍卖成交的，拍卖人可以向委托人、买受人各收取不超过拍卖成交价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的佣金。</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）拍卖人的义务。</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①拍卖人应当向竞买人说明拍卖标的的瑕疵。</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②拍卖人对委托人交付拍卖的物品负有保管义务。</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③拍卖人接受委托后，未经委托人同意，不得委托其他拍卖人拍卖。</a:t>
            </a:r>
          </a:p>
          <a:p>
            <a:pPr marL="0" marR="0" lvl="0" indent="457200" algn="just" defTabSz="914400" rtl="0" eaLnBrk="1" fontAlgn="auto" latinLnBrk="0" hangingPunct="1">
              <a:lnSpc>
                <a:spcPct val="150000"/>
              </a:lnSpc>
              <a:spcBef>
                <a:spcPts val="60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endParaRPr>
          </a:p>
        </p:txBody>
      </p:sp>
      <p:grpSp>
        <p:nvGrpSpPr>
          <p:cNvPr id="12" name="组合 11">
            <a:extLst>
              <a:ext uri="{FF2B5EF4-FFF2-40B4-BE49-F238E27FC236}">
                <a16:creationId xmlns:a16="http://schemas.microsoft.com/office/drawing/2014/main" id="{33AF558B-A3CB-4E41-9F66-2653BDE81ED1}"/>
              </a:ext>
            </a:extLst>
          </p:cNvPr>
          <p:cNvGrpSpPr/>
          <p:nvPr/>
        </p:nvGrpSpPr>
        <p:grpSpPr>
          <a:xfrm>
            <a:off x="1064400" y="1319278"/>
            <a:ext cx="7041959" cy="401827"/>
            <a:chOff x="1086366" y="2108013"/>
            <a:chExt cx="7041959" cy="401827"/>
          </a:xfrm>
          <a:noFill/>
        </p:grpSpPr>
        <p:cxnSp>
          <p:nvCxnSpPr>
            <p:cNvPr id="13" name="直接连接符 12">
              <a:extLst>
                <a:ext uri="{FF2B5EF4-FFF2-40B4-BE49-F238E27FC236}">
                  <a16:creationId xmlns:a16="http://schemas.microsoft.com/office/drawing/2014/main" id="{F99B20B7-CBF3-4E4C-B5A2-E36D95536941}"/>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55EFFF16-E5FC-4162-8F80-1A4DAE9ED087}"/>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各方当事人的权利和义务</a:t>
              </a:r>
            </a:p>
          </p:txBody>
        </p:sp>
      </p:grpSp>
      <p:sp>
        <p:nvSpPr>
          <p:cNvPr id="8" name="文本框 7">
            <a:extLst>
              <a:ext uri="{FF2B5EF4-FFF2-40B4-BE49-F238E27FC236}">
                <a16:creationId xmlns:a16="http://schemas.microsoft.com/office/drawing/2014/main" id="{D8818FA0-4E7E-4B45-8AFC-4E5BC92FE25C}"/>
              </a:ext>
            </a:extLst>
          </p:cNvPr>
          <p:cNvSpPr txBox="1"/>
          <p:nvPr/>
        </p:nvSpPr>
        <p:spPr>
          <a:xfrm>
            <a:off x="1248720" y="1738438"/>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）拍卖人权利和义务</a:t>
            </a:r>
          </a:p>
        </p:txBody>
      </p:sp>
    </p:spTree>
    <p:extLst>
      <p:ext uri="{BB962C8B-B14F-4D97-AF65-F5344CB8AC3E}">
        <p14:creationId xmlns:p14="http://schemas.microsoft.com/office/powerpoint/2010/main" val="94093488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5767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二手车品牌营销</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091925"/>
            <a:ext cx="9724080" cy="393678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品牌意味着市场定位，意味着产品质量、性能、技术、装备和服务的价值，最终体现了企业的经营理念。品牌形象来源于消费者的认同。品牌营销有利于集中人力和物力研究市场、开拓市场，有利于规划、发展和管理营销网络，有利于增加经销商的服务功能，也有利于制定灵活的营销政策。</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打造高知名度、高品质认可度与发展丰富的品牌联想可以使汽车产品卖得贵、卖得多、卖得快、卖得久。汽车品牌经营的典型销售模式是集中销售、维修、配件、服务等多位一体的汽车专卖店或汽车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4S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店。它有统一的外观现象、统一的标志、统一的管理标准，只经营单一品牌，具有统一的文化理念。品牌分开，是品位分开，消费用户分开，因为品牌是一种价值的象征，是一种功能的体现。</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353345090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568518"/>
            <a:ext cx="9724080" cy="416761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④委托人、买受人要求对其身份保密的，拍卖人应当为其保密。</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⑤拍卖人及其工作人员不得以竞买人的身份参与自己组织的拍卖活动，并不得委托他人代为竞买。</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⑥拍卖人不得在自己组织的拍卖活动中拍卖自己的物品或者财产权利。</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⑦拍卖人应于拍卖日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7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日前发布公告。拍卖人应在拍卖前展示拍卖车辆，并在车辆显著位置张贴</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拍卖车辆信息</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。车辆的展示时间不得少于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天。</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⑧拍卖成交后，买受人和拍卖人应签署</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二手车拍卖成交确认书</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⑨拍卖成交后，拍卖人应当按照约定向委托人交付拍卖标的的价款，并按照约定将拍卖标的移交给买受人。</a:t>
            </a:r>
          </a:p>
        </p:txBody>
      </p:sp>
    </p:spTree>
    <p:extLst>
      <p:ext uri="{BB962C8B-B14F-4D97-AF65-F5344CB8AC3E}">
        <p14:creationId xmlns:p14="http://schemas.microsoft.com/office/powerpoint/2010/main" val="90898452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607075"/>
            <a:ext cx="9724080" cy="4633897"/>
          </a:xfrm>
          <a:prstGeom prst="rect">
            <a:avLst/>
          </a:prstGeom>
          <a:noFill/>
        </p:spPr>
        <p:txBody>
          <a:bodyPr wrap="square">
            <a:spAutoFit/>
          </a:bodyPr>
          <a:lstStyle/>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）委托人的权利。</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①委托人可以自行办理委托拍卖手续，也可以由其代理人代为办理委托拍卖手续。</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②委托人有权确定拍卖标的的保留价并要求拍卖人保密。</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）委托人的义务。</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①委托人委托拍卖物品或者财产权利，应当提供身份证明和拍卖人要求提供的拍卖标的的所有权证明，或者依法可以处分拍卖标的的证明及其他资料。</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②委托人应当向拍卖人说明拍卖标的的来源和瑕疵。</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③委托人撤回拍卖标的的，应当向拍卖人支付约定的费用；未做约定的，应当向拍卖人支付为拍卖支出的合理费用。</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④委托人不得参与竞买，也不得委托他人代为竞买。</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⑤按照约定由委托人移交拍卖标的的，拍卖成交后，委托人应当将拍卖标的移交给买受人。</a:t>
            </a:r>
          </a:p>
        </p:txBody>
      </p:sp>
      <p:sp>
        <p:nvSpPr>
          <p:cNvPr id="8" name="文本框 7">
            <a:extLst>
              <a:ext uri="{FF2B5EF4-FFF2-40B4-BE49-F238E27FC236}">
                <a16:creationId xmlns:a16="http://schemas.microsoft.com/office/drawing/2014/main" id="{D8818FA0-4E7E-4B45-8AFC-4E5BC92FE25C}"/>
              </a:ext>
            </a:extLst>
          </p:cNvPr>
          <p:cNvSpPr txBox="1"/>
          <p:nvPr/>
        </p:nvSpPr>
        <p:spPr>
          <a:xfrm>
            <a:off x="1248720" y="1130835"/>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）委托人权利和义务</a:t>
            </a:r>
          </a:p>
        </p:txBody>
      </p:sp>
    </p:spTree>
    <p:extLst>
      <p:ext uri="{BB962C8B-B14F-4D97-AF65-F5344CB8AC3E}">
        <p14:creationId xmlns:p14="http://schemas.microsoft.com/office/powerpoint/2010/main" val="59177435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911875"/>
            <a:ext cx="9724080" cy="3913700"/>
          </a:xfrm>
          <a:prstGeom prst="rect">
            <a:avLst/>
          </a:prstGeom>
          <a:noFill/>
        </p:spPr>
        <p:txBody>
          <a:bodyPr wrap="square">
            <a:spAutoFit/>
          </a:bodyPr>
          <a:lstStyle/>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）竞买人的权利。</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①竞买人是指参加竞购拍卖标的的公民、法人或者其他组织。</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②竞买人可以自行参加竞买，也可以委托其代理人参加竞买。</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③竞买人有权了解拍卖标的的瑕疵，有权查验拍卖标的和查阅有关拍卖资料。</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）竞买人的义务。</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①法律、行政法规对拍卖标的的买卖条件有规定的，竞买人应当具备规定的条件。</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②竞买人一经应价，不得撤回，当其他竞买人有更高应价时，其应价即丧失约束力。</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③拍卖成交后，买受人和拍卖人应当签署成交确认书。</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④竞买人之间、竞买人与拍卖人之间不得恶意串通，损害他人利益。</a:t>
            </a:r>
          </a:p>
        </p:txBody>
      </p:sp>
      <p:sp>
        <p:nvSpPr>
          <p:cNvPr id="8" name="文本框 7">
            <a:extLst>
              <a:ext uri="{FF2B5EF4-FFF2-40B4-BE49-F238E27FC236}">
                <a16:creationId xmlns:a16="http://schemas.microsoft.com/office/drawing/2014/main" id="{D8818FA0-4E7E-4B45-8AFC-4E5BC92FE25C}"/>
              </a:ext>
            </a:extLst>
          </p:cNvPr>
          <p:cNvSpPr txBox="1"/>
          <p:nvPr/>
        </p:nvSpPr>
        <p:spPr>
          <a:xfrm>
            <a:off x="1248720" y="1435635"/>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）竞买人权利和义务</a:t>
            </a:r>
          </a:p>
        </p:txBody>
      </p:sp>
    </p:spTree>
    <p:extLst>
      <p:ext uri="{BB962C8B-B14F-4D97-AF65-F5344CB8AC3E}">
        <p14:creationId xmlns:p14="http://schemas.microsoft.com/office/powerpoint/2010/main" val="391358003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730900"/>
            <a:ext cx="9724080" cy="4119910"/>
          </a:xfrm>
          <a:prstGeom prst="rect">
            <a:avLst/>
          </a:prstGeom>
          <a:noFill/>
        </p:spPr>
        <p:txBody>
          <a:bodyPr wrap="square">
            <a:spAutoFit/>
          </a:bodyPr>
          <a:lstStyle/>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）买受人的权利。</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①买受人是指以最高应价购得拍卖标的的竞买人。</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②买受人未能按照约定取得拍卖标的的，有权要求拍卖人或者委托人承担违约责任。</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③其他权利与竞买人的权利相同。</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）买受人的义务。</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买受人应当按照约定支付拍卖标的的价款；未按照约定支付价款的，应当承担违约责任，或者由拍卖人征得委托人的同意，将拍卖标的再行拍卖。拍卖标的再行拍卖的，原买受人应当支付第一次拍卖中本人及委托人应当支付的佣金。再行拍卖的价款低于原拍卖价款的，原买受人应当补足差额。</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②买受人未按照约定受领拍卖标的的，应当支付由此产生的保管费用。</a:t>
            </a:r>
          </a:p>
        </p:txBody>
      </p:sp>
      <p:sp>
        <p:nvSpPr>
          <p:cNvPr id="8" name="文本框 7">
            <a:extLst>
              <a:ext uri="{FF2B5EF4-FFF2-40B4-BE49-F238E27FC236}">
                <a16:creationId xmlns:a16="http://schemas.microsoft.com/office/drawing/2014/main" id="{D8818FA0-4E7E-4B45-8AFC-4E5BC92FE25C}"/>
              </a:ext>
            </a:extLst>
          </p:cNvPr>
          <p:cNvSpPr txBox="1"/>
          <p:nvPr/>
        </p:nvSpPr>
        <p:spPr>
          <a:xfrm>
            <a:off x="1248720" y="1254660"/>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）买受人权利和义务</a:t>
            </a:r>
          </a:p>
        </p:txBody>
      </p:sp>
    </p:spTree>
    <p:extLst>
      <p:ext uri="{BB962C8B-B14F-4D97-AF65-F5344CB8AC3E}">
        <p14:creationId xmlns:p14="http://schemas.microsoft.com/office/powerpoint/2010/main" val="308719689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871778"/>
            <a:ext cx="9724080" cy="416761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对于二手车拍卖没有统一的标准，但是为了规范拍卖行为，维护拍卖秩序，保护在拍卖活动中各方当事人的合法权益，使拍卖顺利进行，二手车拍卖要严格按照</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拍卖法</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及国家的相关政策法律法规的指导进行。以</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天津市机动车拍卖中心拍卖规则</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为例，在拍卖规则中应包含下列内容。</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）拍卖人拍卖日期与场所。</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）拍卖标的及保留价。</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）拍卖标的的展示的时间及场所。</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）竞买人权利和义务。</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）保证金交纳约定。</a:t>
            </a:r>
          </a:p>
        </p:txBody>
      </p:sp>
      <p:grpSp>
        <p:nvGrpSpPr>
          <p:cNvPr id="12" name="组合 11">
            <a:extLst>
              <a:ext uri="{FF2B5EF4-FFF2-40B4-BE49-F238E27FC236}">
                <a16:creationId xmlns:a16="http://schemas.microsoft.com/office/drawing/2014/main" id="{33AF558B-A3CB-4E41-9F66-2653BDE81ED1}"/>
              </a:ext>
            </a:extLst>
          </p:cNvPr>
          <p:cNvGrpSpPr/>
          <p:nvPr/>
        </p:nvGrpSpPr>
        <p:grpSpPr>
          <a:xfrm>
            <a:off x="1064400" y="1319278"/>
            <a:ext cx="7041959" cy="401827"/>
            <a:chOff x="1086366" y="2108013"/>
            <a:chExt cx="7041959" cy="401827"/>
          </a:xfrm>
          <a:noFill/>
        </p:grpSpPr>
        <p:cxnSp>
          <p:nvCxnSpPr>
            <p:cNvPr id="13" name="直接连接符 12">
              <a:extLst>
                <a:ext uri="{FF2B5EF4-FFF2-40B4-BE49-F238E27FC236}">
                  <a16:creationId xmlns:a16="http://schemas.microsoft.com/office/drawing/2014/main" id="{F99B20B7-CBF3-4E4C-B5A2-E36D95536941}"/>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55EFFF16-E5FC-4162-8F80-1A4DAE9ED087}"/>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二手车拍卖规则</a:t>
              </a:r>
            </a:p>
          </p:txBody>
        </p:sp>
      </p:grpSp>
      <p:sp>
        <p:nvSpPr>
          <p:cNvPr id="9" name="文本框 8">
            <a:extLst>
              <a:ext uri="{FF2B5EF4-FFF2-40B4-BE49-F238E27FC236}">
                <a16:creationId xmlns:a16="http://schemas.microsoft.com/office/drawing/2014/main" id="{D2E7C7B7-8F14-444F-8A89-A870DA7A5E07}"/>
              </a:ext>
            </a:extLst>
          </p:cNvPr>
          <p:cNvSpPr txBox="1"/>
          <p:nvPr/>
        </p:nvSpPr>
        <p:spPr>
          <a:xfrm>
            <a:off x="5420670" y="3610716"/>
            <a:ext cx="4637730" cy="242867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）拍卖方式。</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）买受人的权利和义务。</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8</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）拍卖标的清点移交。</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9</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）违约责任。</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）其他。</a:t>
            </a:r>
          </a:p>
        </p:txBody>
      </p:sp>
    </p:spTree>
    <p:extLst>
      <p:ext uri="{BB962C8B-B14F-4D97-AF65-F5344CB8AC3E}">
        <p14:creationId xmlns:p14="http://schemas.microsoft.com/office/powerpoint/2010/main" val="322631330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grpSp>
        <p:nvGrpSpPr>
          <p:cNvPr id="12" name="组合 11">
            <a:extLst>
              <a:ext uri="{FF2B5EF4-FFF2-40B4-BE49-F238E27FC236}">
                <a16:creationId xmlns:a16="http://schemas.microsoft.com/office/drawing/2014/main" id="{33AF558B-A3CB-4E41-9F66-2653BDE81ED1}"/>
              </a:ext>
            </a:extLst>
          </p:cNvPr>
          <p:cNvGrpSpPr/>
          <p:nvPr/>
        </p:nvGrpSpPr>
        <p:grpSpPr>
          <a:xfrm>
            <a:off x="1064400" y="1319278"/>
            <a:ext cx="7041959" cy="401827"/>
            <a:chOff x="1086366" y="2108013"/>
            <a:chExt cx="7041959" cy="401827"/>
          </a:xfrm>
          <a:noFill/>
        </p:grpSpPr>
        <p:cxnSp>
          <p:nvCxnSpPr>
            <p:cNvPr id="13" name="直接连接符 12">
              <a:extLst>
                <a:ext uri="{FF2B5EF4-FFF2-40B4-BE49-F238E27FC236}">
                  <a16:creationId xmlns:a16="http://schemas.microsoft.com/office/drawing/2014/main" id="{F99B20B7-CBF3-4E4C-B5A2-E36D95536941}"/>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55EFFF16-E5FC-4162-8F80-1A4DAE9ED087}"/>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二手车拍卖所需资料</a:t>
              </a:r>
            </a:p>
          </p:txBody>
        </p:sp>
      </p:grpSp>
      <p:sp>
        <p:nvSpPr>
          <p:cNvPr id="8" name="文本框 7">
            <a:extLst>
              <a:ext uri="{FF2B5EF4-FFF2-40B4-BE49-F238E27FC236}">
                <a16:creationId xmlns:a16="http://schemas.microsoft.com/office/drawing/2014/main" id="{6E5DDC34-B236-4230-B6AE-E7577D9D4AB3}"/>
              </a:ext>
            </a:extLst>
          </p:cNvPr>
          <p:cNvSpPr txBox="1"/>
          <p:nvPr/>
        </p:nvSpPr>
        <p:spPr>
          <a:xfrm>
            <a:off x="1248720" y="2210960"/>
            <a:ext cx="9724080" cy="777457"/>
          </a:xfrm>
          <a:prstGeom prst="rect">
            <a:avLst/>
          </a:prstGeom>
          <a:noFill/>
        </p:spPr>
        <p:txBody>
          <a:bodyPr wrap="square">
            <a:spAutoFit/>
          </a:bodyPr>
          <a:lstStyle/>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车辆行驶证、购置证、养路费通行费缴费凭证、车船税证、车辆所有人证件（私人为身份证、户口本；企事业单位为企业代码证）。</a:t>
            </a:r>
          </a:p>
        </p:txBody>
      </p:sp>
      <p:sp>
        <p:nvSpPr>
          <p:cNvPr id="10" name="文本框 9">
            <a:extLst>
              <a:ext uri="{FF2B5EF4-FFF2-40B4-BE49-F238E27FC236}">
                <a16:creationId xmlns:a16="http://schemas.microsoft.com/office/drawing/2014/main" id="{C1670342-53D7-43D7-B864-2FFA319482B5}"/>
              </a:ext>
            </a:extLst>
          </p:cNvPr>
          <p:cNvSpPr txBox="1"/>
          <p:nvPr/>
        </p:nvSpPr>
        <p:spPr>
          <a:xfrm>
            <a:off x="1248720" y="1734720"/>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）二手车委托拍卖所需材料</a:t>
            </a:r>
          </a:p>
        </p:txBody>
      </p:sp>
      <p:sp>
        <p:nvSpPr>
          <p:cNvPr id="11" name="文本框 10">
            <a:extLst>
              <a:ext uri="{FF2B5EF4-FFF2-40B4-BE49-F238E27FC236}">
                <a16:creationId xmlns:a16="http://schemas.microsoft.com/office/drawing/2014/main" id="{35AAA767-89B9-466B-AEBF-484A08999123}"/>
              </a:ext>
            </a:extLst>
          </p:cNvPr>
          <p:cNvSpPr txBox="1"/>
          <p:nvPr/>
        </p:nvSpPr>
        <p:spPr>
          <a:xfrm>
            <a:off x="1248720" y="3527081"/>
            <a:ext cx="9724080" cy="2011641"/>
          </a:xfrm>
          <a:prstGeom prst="rect">
            <a:avLst/>
          </a:prstGeom>
          <a:noFill/>
        </p:spPr>
        <p:txBody>
          <a:bodyPr wrap="square">
            <a:spAutoFit/>
          </a:bodyPr>
          <a:lstStyle/>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竞买人身份证明（私人为身份证；企事业单位为企事业单位代码证书）和保证金（按每次拍卖会规定的标准交付）。拍卖人接受委托的，应与委托人签订委托拍卖合同。</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二手车交易规范</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第三十条规定委托人应提供车辆真实的技术状况即</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车辆信息表</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，拍卖人应如实填写</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拍卖车辆信息</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。如对车辆的技术状况存有异议，拍卖委托双方经商定可委托二手车鉴定评估机构对车辆进行鉴定评估。</a:t>
            </a:r>
          </a:p>
        </p:txBody>
      </p:sp>
      <p:sp>
        <p:nvSpPr>
          <p:cNvPr id="15" name="文本框 14">
            <a:extLst>
              <a:ext uri="{FF2B5EF4-FFF2-40B4-BE49-F238E27FC236}">
                <a16:creationId xmlns:a16="http://schemas.microsoft.com/office/drawing/2014/main" id="{304B0539-CDE5-4D1A-B90F-C8340B7E79B0}"/>
              </a:ext>
            </a:extLst>
          </p:cNvPr>
          <p:cNvSpPr txBox="1"/>
          <p:nvPr/>
        </p:nvSpPr>
        <p:spPr>
          <a:xfrm>
            <a:off x="1248720" y="3050841"/>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）二手车参加竞买所需材料</a:t>
            </a:r>
          </a:p>
        </p:txBody>
      </p:sp>
    </p:spTree>
    <p:extLst>
      <p:ext uri="{BB962C8B-B14F-4D97-AF65-F5344CB8AC3E}">
        <p14:creationId xmlns:p14="http://schemas.microsoft.com/office/powerpoint/2010/main" val="339709773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grpSp>
        <p:nvGrpSpPr>
          <p:cNvPr id="12" name="组合 11">
            <a:extLst>
              <a:ext uri="{FF2B5EF4-FFF2-40B4-BE49-F238E27FC236}">
                <a16:creationId xmlns:a16="http://schemas.microsoft.com/office/drawing/2014/main" id="{33AF558B-A3CB-4E41-9F66-2653BDE81ED1}"/>
              </a:ext>
            </a:extLst>
          </p:cNvPr>
          <p:cNvGrpSpPr/>
          <p:nvPr/>
        </p:nvGrpSpPr>
        <p:grpSpPr>
          <a:xfrm>
            <a:off x="1064400" y="1319278"/>
            <a:ext cx="7041959" cy="401827"/>
            <a:chOff x="1086366" y="2108013"/>
            <a:chExt cx="7041959" cy="401827"/>
          </a:xfrm>
          <a:noFill/>
        </p:grpSpPr>
        <p:cxnSp>
          <p:nvCxnSpPr>
            <p:cNvPr id="13" name="直接连接符 12">
              <a:extLst>
                <a:ext uri="{FF2B5EF4-FFF2-40B4-BE49-F238E27FC236}">
                  <a16:creationId xmlns:a16="http://schemas.microsoft.com/office/drawing/2014/main" id="{F99B20B7-CBF3-4E4C-B5A2-E36D95536941}"/>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55EFFF16-E5FC-4162-8F80-1A4DAE9ED087}"/>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二手车拍卖流程</a:t>
              </a:r>
            </a:p>
          </p:txBody>
        </p:sp>
      </p:grpSp>
      <p:sp>
        <p:nvSpPr>
          <p:cNvPr id="8" name="文本框 7">
            <a:extLst>
              <a:ext uri="{FF2B5EF4-FFF2-40B4-BE49-F238E27FC236}">
                <a16:creationId xmlns:a16="http://schemas.microsoft.com/office/drawing/2014/main" id="{6E5DDC34-B236-4230-B6AE-E7577D9D4AB3}"/>
              </a:ext>
            </a:extLst>
          </p:cNvPr>
          <p:cNvSpPr txBox="1"/>
          <p:nvPr/>
        </p:nvSpPr>
        <p:spPr>
          <a:xfrm>
            <a:off x="1248720" y="1804899"/>
            <a:ext cx="9714555" cy="1137556"/>
          </a:xfrm>
          <a:prstGeom prst="rect">
            <a:avLst/>
          </a:prstGeom>
          <a:noFill/>
        </p:spPr>
        <p:txBody>
          <a:bodyPr wrap="square">
            <a:spAutoFit/>
          </a:bodyPr>
          <a:lstStyle/>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对于二手车拍卖流程没有统一的标准，但拍卖业务应由拍卖师、估价师和有关业务人员组成，才能够从事拍卖业务活动。二手车拍卖委托流程如图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4-2-7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所示，二手车拍卖竞买流程如图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4-2-8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a:t>
            </a:r>
          </a:p>
        </p:txBody>
      </p:sp>
      <p:pic>
        <p:nvPicPr>
          <p:cNvPr id="3" name="图片 2">
            <a:extLst>
              <a:ext uri="{FF2B5EF4-FFF2-40B4-BE49-F238E27FC236}">
                <a16:creationId xmlns:a16="http://schemas.microsoft.com/office/drawing/2014/main" id="{262E544D-7CB1-424B-AE6A-1055C6C376CA}"/>
              </a:ext>
            </a:extLst>
          </p:cNvPr>
          <p:cNvPicPr>
            <a:picLocks noChangeAspect="1"/>
          </p:cNvPicPr>
          <p:nvPr/>
        </p:nvPicPr>
        <p:blipFill>
          <a:blip r:embed="rId3"/>
          <a:stretch>
            <a:fillRect/>
          </a:stretch>
        </p:blipFill>
        <p:spPr>
          <a:xfrm>
            <a:off x="2401622" y="3026248"/>
            <a:ext cx="3095238" cy="2752381"/>
          </a:xfrm>
          <a:prstGeom prst="rect">
            <a:avLst/>
          </a:prstGeom>
        </p:spPr>
      </p:pic>
      <p:pic>
        <p:nvPicPr>
          <p:cNvPr id="6" name="图片 5">
            <a:extLst>
              <a:ext uri="{FF2B5EF4-FFF2-40B4-BE49-F238E27FC236}">
                <a16:creationId xmlns:a16="http://schemas.microsoft.com/office/drawing/2014/main" id="{6F36B8A1-0548-4FDD-9E2B-569E6122081F}"/>
              </a:ext>
            </a:extLst>
          </p:cNvPr>
          <p:cNvPicPr>
            <a:picLocks noChangeAspect="1"/>
          </p:cNvPicPr>
          <p:nvPr/>
        </p:nvPicPr>
        <p:blipFill>
          <a:blip r:embed="rId4"/>
          <a:stretch>
            <a:fillRect/>
          </a:stretch>
        </p:blipFill>
        <p:spPr>
          <a:xfrm>
            <a:off x="6264068" y="3721486"/>
            <a:ext cx="4038095" cy="2057143"/>
          </a:xfrm>
          <a:prstGeom prst="rect">
            <a:avLst/>
          </a:prstGeom>
        </p:spPr>
      </p:pic>
    </p:spTree>
    <p:extLst>
      <p:ext uri="{BB962C8B-B14F-4D97-AF65-F5344CB8AC3E}">
        <p14:creationId xmlns:p14="http://schemas.microsoft.com/office/powerpoint/2010/main" val="122532417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8" name="文本框 7">
            <a:extLst>
              <a:ext uri="{FF2B5EF4-FFF2-40B4-BE49-F238E27FC236}">
                <a16:creationId xmlns:a16="http://schemas.microsoft.com/office/drawing/2014/main" id="{6E5DDC34-B236-4230-B6AE-E7577D9D4AB3}"/>
              </a:ext>
            </a:extLst>
          </p:cNvPr>
          <p:cNvSpPr txBox="1"/>
          <p:nvPr/>
        </p:nvSpPr>
        <p:spPr>
          <a:xfrm>
            <a:off x="1248720" y="1782335"/>
            <a:ext cx="9724080" cy="2165529"/>
          </a:xfrm>
          <a:prstGeom prst="rect">
            <a:avLst/>
          </a:prstGeom>
          <a:noFill/>
        </p:spPr>
        <p:txBody>
          <a:bodyPr wrap="square">
            <a:spAutoFit/>
          </a:bodyPr>
          <a:lstStyle/>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）审查车辆来源的合法性。</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）审查车辆的处置权。</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）审查车辆的手续、证照及缴纳的各种税费是否齐全。</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）对车辆进行静态和动态检查。</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）确定委托保留价（即拍卖底价）。</a:t>
            </a:r>
          </a:p>
        </p:txBody>
      </p:sp>
      <p:sp>
        <p:nvSpPr>
          <p:cNvPr id="10" name="文本框 9">
            <a:extLst>
              <a:ext uri="{FF2B5EF4-FFF2-40B4-BE49-F238E27FC236}">
                <a16:creationId xmlns:a16="http://schemas.microsoft.com/office/drawing/2014/main" id="{C1670342-53D7-43D7-B864-2FFA319482B5}"/>
              </a:ext>
            </a:extLst>
          </p:cNvPr>
          <p:cNvSpPr txBox="1"/>
          <p:nvPr/>
        </p:nvSpPr>
        <p:spPr>
          <a:xfrm>
            <a:off x="1248720" y="1306095"/>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）接受委托</a:t>
            </a:r>
          </a:p>
        </p:txBody>
      </p:sp>
      <p:sp>
        <p:nvSpPr>
          <p:cNvPr id="16" name="文本框 15">
            <a:extLst>
              <a:ext uri="{FF2B5EF4-FFF2-40B4-BE49-F238E27FC236}">
                <a16:creationId xmlns:a16="http://schemas.microsoft.com/office/drawing/2014/main" id="{37AE0855-74CD-4501-BCD1-DAC7A310DBAE}"/>
              </a:ext>
            </a:extLst>
          </p:cNvPr>
          <p:cNvSpPr txBox="1"/>
          <p:nvPr/>
        </p:nvSpPr>
        <p:spPr>
          <a:xfrm>
            <a:off x="1248720" y="4424104"/>
            <a:ext cx="9724080" cy="777457"/>
          </a:xfrm>
          <a:prstGeom prst="rect">
            <a:avLst/>
          </a:prstGeom>
          <a:noFill/>
        </p:spPr>
        <p:txBody>
          <a:bodyPr wrap="square">
            <a:spAutoFit/>
          </a:bodyPr>
          <a:lstStyle/>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检查工作完成后，拍卖人如果决定接受委托人的拍卖委托，应与委托人签署</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机动车委托拍卖合同</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，一式两份，需要补充说明的应提前声明，一经确认不得悔改。</a:t>
            </a:r>
          </a:p>
        </p:txBody>
      </p:sp>
      <p:sp>
        <p:nvSpPr>
          <p:cNvPr id="17" name="文本框 16">
            <a:extLst>
              <a:ext uri="{FF2B5EF4-FFF2-40B4-BE49-F238E27FC236}">
                <a16:creationId xmlns:a16="http://schemas.microsoft.com/office/drawing/2014/main" id="{338869C5-C243-4444-86A3-4F52758624CB}"/>
              </a:ext>
            </a:extLst>
          </p:cNvPr>
          <p:cNvSpPr txBox="1"/>
          <p:nvPr/>
        </p:nvSpPr>
        <p:spPr>
          <a:xfrm>
            <a:off x="1248720" y="3947864"/>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）签订</a:t>
            </a: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机动车委托拍卖合同</a:t>
            </a: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a:t>
            </a:r>
            <a:endPar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10493506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8" name="文本框 7">
            <a:extLst>
              <a:ext uri="{FF2B5EF4-FFF2-40B4-BE49-F238E27FC236}">
                <a16:creationId xmlns:a16="http://schemas.microsoft.com/office/drawing/2014/main" id="{6E5DDC34-B236-4230-B6AE-E7577D9D4AB3}"/>
              </a:ext>
            </a:extLst>
          </p:cNvPr>
          <p:cNvSpPr txBox="1"/>
          <p:nvPr/>
        </p:nvSpPr>
        <p:spPr>
          <a:xfrm>
            <a:off x="1248720" y="1782335"/>
            <a:ext cx="9724080" cy="1574598"/>
          </a:xfrm>
          <a:prstGeom prst="rect">
            <a:avLst/>
          </a:prstGeom>
          <a:noFill/>
        </p:spPr>
        <p:txBody>
          <a:bodyPr wrap="square">
            <a:spAutoFit/>
          </a:bodyPr>
          <a:lstStyle/>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拍卖人应于拍卖日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7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日前发布公告。</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卖公告应通过报纸或者其他新闻媒体发布，并载明下列事项：①拍卖的时间、地点；②拍卖的车型及数量；③车辆的展示时间、地点；④参加拍卖会办理竞买的手续；⑤需要公告的其他事项，如号牌号码、初次登记时间、拍卖咨询电话和联系人等，并详细告之。</a:t>
            </a:r>
          </a:p>
        </p:txBody>
      </p:sp>
      <p:sp>
        <p:nvSpPr>
          <p:cNvPr id="10" name="文本框 9">
            <a:extLst>
              <a:ext uri="{FF2B5EF4-FFF2-40B4-BE49-F238E27FC236}">
                <a16:creationId xmlns:a16="http://schemas.microsoft.com/office/drawing/2014/main" id="{C1670342-53D7-43D7-B864-2FFA319482B5}"/>
              </a:ext>
            </a:extLst>
          </p:cNvPr>
          <p:cNvSpPr txBox="1"/>
          <p:nvPr/>
        </p:nvSpPr>
        <p:spPr>
          <a:xfrm>
            <a:off x="1248720" y="1306095"/>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）机动车拍卖公告的发布</a:t>
            </a:r>
          </a:p>
        </p:txBody>
      </p:sp>
      <p:sp>
        <p:nvSpPr>
          <p:cNvPr id="16" name="文本框 15">
            <a:extLst>
              <a:ext uri="{FF2B5EF4-FFF2-40B4-BE49-F238E27FC236}">
                <a16:creationId xmlns:a16="http://schemas.microsoft.com/office/drawing/2014/main" id="{37AE0855-74CD-4501-BCD1-DAC7A310DBAE}"/>
              </a:ext>
            </a:extLst>
          </p:cNvPr>
          <p:cNvSpPr txBox="1"/>
          <p:nvPr/>
        </p:nvSpPr>
        <p:spPr>
          <a:xfrm>
            <a:off x="1248720" y="3905240"/>
            <a:ext cx="9724080" cy="1574598"/>
          </a:xfrm>
          <a:prstGeom prst="rect">
            <a:avLst/>
          </a:prstGeom>
          <a:noFill/>
        </p:spPr>
        <p:txBody>
          <a:bodyPr wrap="square">
            <a:spAutoFit/>
          </a:bodyPr>
          <a:lstStyle/>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）在机动车拍卖前必须进行至少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日的公开展示，并在车辆显著位置张贴</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拍卖车辆信息</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。在展示期间必须要有专业人员在现场进行解答，并做好宣传工作。</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）如有意参加拍卖会，经审核符合竞买人要求，则必须提前办理入场手续，如交验竞买人的个人资料，填写竞买登记表、领取拍卖手册、入场号牌等。</a:t>
            </a:r>
          </a:p>
        </p:txBody>
      </p:sp>
      <p:sp>
        <p:nvSpPr>
          <p:cNvPr id="17" name="文本框 16">
            <a:extLst>
              <a:ext uri="{FF2B5EF4-FFF2-40B4-BE49-F238E27FC236}">
                <a16:creationId xmlns:a16="http://schemas.microsoft.com/office/drawing/2014/main" id="{338869C5-C243-4444-86A3-4F52758624CB}"/>
              </a:ext>
            </a:extLst>
          </p:cNvPr>
          <p:cNvSpPr txBox="1"/>
          <p:nvPr/>
        </p:nvSpPr>
        <p:spPr>
          <a:xfrm>
            <a:off x="1248720" y="3429000"/>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）车辆展示</a:t>
            </a:r>
          </a:p>
        </p:txBody>
      </p:sp>
    </p:spTree>
    <p:extLst>
      <p:ext uri="{BB962C8B-B14F-4D97-AF65-F5344CB8AC3E}">
        <p14:creationId xmlns:p14="http://schemas.microsoft.com/office/powerpoint/2010/main" val="205436636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8" name="文本框 7">
            <a:extLst>
              <a:ext uri="{FF2B5EF4-FFF2-40B4-BE49-F238E27FC236}">
                <a16:creationId xmlns:a16="http://schemas.microsoft.com/office/drawing/2014/main" id="{6E5DDC34-B236-4230-B6AE-E7577D9D4AB3}"/>
              </a:ext>
            </a:extLst>
          </p:cNvPr>
          <p:cNvSpPr txBox="1"/>
          <p:nvPr/>
        </p:nvSpPr>
        <p:spPr>
          <a:xfrm>
            <a:off x="1248720" y="1782335"/>
            <a:ext cx="9724080" cy="1137556"/>
          </a:xfrm>
          <a:prstGeom prst="rect">
            <a:avLst/>
          </a:prstGeom>
          <a:noFill/>
        </p:spPr>
        <p:txBody>
          <a:bodyPr wrap="square">
            <a:spAutoFit/>
          </a:bodyPr>
          <a:lstStyle/>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拍卖实施当天，竞买人经工作人员审查确认后，方可提前半小时进入会场。拍卖方法可根据车辆情况及竞买人到场情况，以有声增价拍卖的方式进行，但最后的成交价不得低于委托人的保留价。拍卖成交后，以拍卖人的“成交确认书”作为交易市场开具交易发票的价格依据。</a:t>
            </a:r>
          </a:p>
        </p:txBody>
      </p:sp>
      <p:sp>
        <p:nvSpPr>
          <p:cNvPr id="10" name="文本框 9">
            <a:extLst>
              <a:ext uri="{FF2B5EF4-FFF2-40B4-BE49-F238E27FC236}">
                <a16:creationId xmlns:a16="http://schemas.microsoft.com/office/drawing/2014/main" id="{C1670342-53D7-43D7-B864-2FFA319482B5}"/>
              </a:ext>
            </a:extLst>
          </p:cNvPr>
          <p:cNvSpPr txBox="1"/>
          <p:nvPr/>
        </p:nvSpPr>
        <p:spPr>
          <a:xfrm>
            <a:off x="1248720" y="1306095"/>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）拍卖实施</a:t>
            </a:r>
          </a:p>
        </p:txBody>
      </p:sp>
      <p:sp>
        <p:nvSpPr>
          <p:cNvPr id="16" name="文本框 15">
            <a:extLst>
              <a:ext uri="{FF2B5EF4-FFF2-40B4-BE49-F238E27FC236}">
                <a16:creationId xmlns:a16="http://schemas.microsoft.com/office/drawing/2014/main" id="{37AE0855-74CD-4501-BCD1-DAC7A310DBAE}"/>
              </a:ext>
            </a:extLst>
          </p:cNvPr>
          <p:cNvSpPr txBox="1"/>
          <p:nvPr/>
        </p:nvSpPr>
        <p:spPr>
          <a:xfrm>
            <a:off x="1248720" y="3396131"/>
            <a:ext cx="9724080" cy="1574598"/>
          </a:xfrm>
          <a:prstGeom prst="rect">
            <a:avLst/>
          </a:prstGeom>
          <a:noFill/>
        </p:spPr>
        <p:txBody>
          <a:bodyPr wrap="square">
            <a:spAutoFit/>
          </a:bodyPr>
          <a:lstStyle/>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）拍卖成交后，收取委托方和买受方一定的佣金（收费标准按成交价的百分比确定）并开具拍卖发票。</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）拍卖车辆在整个拍卖活动中发生的相关费用由委托人和买受人双方分别承担（以成交确认作为界定，成交前由委托人承担、成交后由买受人承担）。</a:t>
            </a:r>
          </a:p>
        </p:txBody>
      </p:sp>
      <p:sp>
        <p:nvSpPr>
          <p:cNvPr id="17" name="文本框 16">
            <a:extLst>
              <a:ext uri="{FF2B5EF4-FFF2-40B4-BE49-F238E27FC236}">
                <a16:creationId xmlns:a16="http://schemas.microsoft.com/office/drawing/2014/main" id="{338869C5-C243-4444-86A3-4F52758624CB}"/>
              </a:ext>
            </a:extLst>
          </p:cNvPr>
          <p:cNvSpPr txBox="1"/>
          <p:nvPr/>
        </p:nvSpPr>
        <p:spPr>
          <a:xfrm>
            <a:off x="1248720" y="2919891"/>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）收费</a:t>
            </a:r>
          </a:p>
        </p:txBody>
      </p:sp>
    </p:spTree>
    <p:extLst>
      <p:ext uri="{BB962C8B-B14F-4D97-AF65-F5344CB8AC3E}">
        <p14:creationId xmlns:p14="http://schemas.microsoft.com/office/powerpoint/2010/main" val="107274661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5767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二手车超市</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189127"/>
            <a:ext cx="9724080" cy="269028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超市又称汽车商店，与品牌营销最大的不同之处在于二手车超市可以代理多家汽车产品，也就是一家商店可以提供多种品牌的选择和服务。二手车超市的特点是以汽车服务贸易为主体，开拓增值服务，使服务效益最大化。</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品牌繁杂、数量有限，正适合汽车超市的特点，二手车超市云集多种二手车品牌以及二手车经销商品牌，是一种全新的二手车销售模式。二手车超市具有样板示范的作用，它将成为二手车销售公司实验各种二手车销售模式的场地。</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283357750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8" name="文本框 7">
            <a:extLst>
              <a:ext uri="{FF2B5EF4-FFF2-40B4-BE49-F238E27FC236}">
                <a16:creationId xmlns:a16="http://schemas.microsoft.com/office/drawing/2014/main" id="{6E5DDC34-B236-4230-B6AE-E7577D9D4AB3}"/>
              </a:ext>
            </a:extLst>
          </p:cNvPr>
          <p:cNvSpPr txBox="1"/>
          <p:nvPr/>
        </p:nvSpPr>
        <p:spPr>
          <a:xfrm>
            <a:off x="1248720" y="1782335"/>
            <a:ext cx="9724080" cy="2448684"/>
          </a:xfrm>
          <a:prstGeom prst="rect">
            <a:avLst/>
          </a:prstGeom>
          <a:noFill/>
        </p:spPr>
        <p:txBody>
          <a:bodyPr wrap="square">
            <a:spAutoFit/>
          </a:bodyPr>
          <a:lstStyle/>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）机动车拍卖成交后，买受人和拍卖人应签署</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二手车拍卖成交确认书</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，在买受人付清全部货款后，方可办理车辆移交手续。</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）车辆移交时，应填写</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机动车拍卖车辆移交清单</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）车辆移交方式（含办理过户、转出、转入等相关手续）由委托人、买受人和拍卖人商议具体移交方式。</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根据</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二手车交易规范</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规定，拍卖人应如实填写</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拍卖车辆信息</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sp>
        <p:nvSpPr>
          <p:cNvPr id="10" name="文本框 9">
            <a:extLst>
              <a:ext uri="{FF2B5EF4-FFF2-40B4-BE49-F238E27FC236}">
                <a16:creationId xmlns:a16="http://schemas.microsoft.com/office/drawing/2014/main" id="{C1670342-53D7-43D7-B864-2FFA319482B5}"/>
              </a:ext>
            </a:extLst>
          </p:cNvPr>
          <p:cNvSpPr txBox="1"/>
          <p:nvPr/>
        </p:nvSpPr>
        <p:spPr>
          <a:xfrm>
            <a:off x="1248720" y="1306095"/>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）车辆移交</a:t>
            </a:r>
          </a:p>
        </p:txBody>
      </p:sp>
    </p:spTree>
    <p:extLst>
      <p:ext uri="{BB962C8B-B14F-4D97-AF65-F5344CB8AC3E}">
        <p14:creationId xmlns:p14="http://schemas.microsoft.com/office/powerpoint/2010/main" val="29893174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grpSp>
        <p:nvGrpSpPr>
          <p:cNvPr id="12" name="组合 11">
            <a:extLst>
              <a:ext uri="{FF2B5EF4-FFF2-40B4-BE49-F238E27FC236}">
                <a16:creationId xmlns:a16="http://schemas.microsoft.com/office/drawing/2014/main" id="{33AF558B-A3CB-4E41-9F66-2653BDE81ED1}"/>
              </a:ext>
            </a:extLst>
          </p:cNvPr>
          <p:cNvGrpSpPr/>
          <p:nvPr/>
        </p:nvGrpSpPr>
        <p:grpSpPr>
          <a:xfrm>
            <a:off x="1064400" y="1319278"/>
            <a:ext cx="7041959" cy="401827"/>
            <a:chOff x="1086366" y="2108013"/>
            <a:chExt cx="7041959" cy="401827"/>
          </a:xfrm>
          <a:noFill/>
        </p:grpSpPr>
        <p:cxnSp>
          <p:nvCxnSpPr>
            <p:cNvPr id="13" name="直接连接符 12">
              <a:extLst>
                <a:ext uri="{FF2B5EF4-FFF2-40B4-BE49-F238E27FC236}">
                  <a16:creationId xmlns:a16="http://schemas.microsoft.com/office/drawing/2014/main" id="{F99B20B7-CBF3-4E4C-B5A2-E36D95536941}"/>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55EFFF16-E5FC-4162-8F80-1A4DAE9ED087}"/>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5.</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二手车拍卖须注意问题</a:t>
              </a:r>
            </a:p>
          </p:txBody>
        </p:sp>
      </p:grpSp>
      <p:sp>
        <p:nvSpPr>
          <p:cNvPr id="9" name="文本框 8">
            <a:extLst>
              <a:ext uri="{FF2B5EF4-FFF2-40B4-BE49-F238E27FC236}">
                <a16:creationId xmlns:a16="http://schemas.microsoft.com/office/drawing/2014/main" id="{777A06DC-687C-4B87-8D50-1023DEB19071}"/>
              </a:ext>
            </a:extLst>
          </p:cNvPr>
          <p:cNvSpPr txBox="1"/>
          <p:nvPr/>
        </p:nvSpPr>
        <p:spPr>
          <a:xfrm>
            <a:off x="1248720" y="2373117"/>
            <a:ext cx="9724080" cy="3528979"/>
          </a:xfrm>
          <a:prstGeom prst="rect">
            <a:avLst/>
          </a:prstGeom>
          <a:noFill/>
        </p:spPr>
        <p:txBody>
          <a:bodyPr wrap="square">
            <a:spAutoFit/>
          </a:bodyPr>
          <a:lstStyle/>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竞买人在拍卖公告规定的咨询、展示期限内，有权了解拍卖车辆的有关情况，实地察看拍卖车辆。进入拍卖会场，即表明已熟知竞买车辆的所有情况。竞买人看车认购，责任自负。车辆拍卖时，拍卖师不再回答竞买人提出的任何问题。</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竞买人应按拍卖公告规定的时间、地点准时出席拍卖会。拍卖会凭竞投号牌和入场券进场，一个竞投号牌只允许一人参加拍卖会，并在会场指定的区域对号就座；同时，还应遵守拍卖会场秩序，不得恶意串通或以其他方式干扰拍卖会的正常进行，否则将取消竞买资格，并视情节追究其责任。</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拍卖成交后，买受人当场与拍卖行签订</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拍卖成交确认书</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，竞投号牌立即收回，买受人保证金自动转为定金。</a:t>
            </a:r>
          </a:p>
        </p:txBody>
      </p:sp>
      <p:sp>
        <p:nvSpPr>
          <p:cNvPr id="10" name="文本框 9">
            <a:extLst>
              <a:ext uri="{FF2B5EF4-FFF2-40B4-BE49-F238E27FC236}">
                <a16:creationId xmlns:a16="http://schemas.microsoft.com/office/drawing/2014/main" id="{C7F8FA82-3DE5-4E28-80A8-79C19AEED30B}"/>
              </a:ext>
            </a:extLst>
          </p:cNvPr>
          <p:cNvSpPr txBox="1"/>
          <p:nvPr/>
        </p:nvSpPr>
        <p:spPr>
          <a:xfrm>
            <a:off x="1248720" y="1896877"/>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）拍卖现场注意事项</a:t>
            </a:r>
          </a:p>
        </p:txBody>
      </p:sp>
    </p:spTree>
    <p:extLst>
      <p:ext uri="{BB962C8B-B14F-4D97-AF65-F5344CB8AC3E}">
        <p14:creationId xmlns:p14="http://schemas.microsoft.com/office/powerpoint/2010/main" val="415301139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9" name="文本框 8">
            <a:extLst>
              <a:ext uri="{FF2B5EF4-FFF2-40B4-BE49-F238E27FC236}">
                <a16:creationId xmlns:a16="http://schemas.microsoft.com/office/drawing/2014/main" id="{777A06DC-687C-4B87-8D50-1023DEB19071}"/>
              </a:ext>
            </a:extLst>
          </p:cNvPr>
          <p:cNvSpPr txBox="1"/>
          <p:nvPr/>
        </p:nvSpPr>
        <p:spPr>
          <a:xfrm>
            <a:off x="1248720" y="2201667"/>
            <a:ext cx="9724080" cy="417358"/>
          </a:xfrm>
          <a:prstGeom prst="rect">
            <a:avLst/>
          </a:prstGeom>
          <a:noFill/>
        </p:spPr>
        <p:txBody>
          <a:bodyPr wrap="square">
            <a:spAutoFit/>
          </a:bodyPr>
          <a:lstStyle/>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作为二手车拍卖者，首先要了解两个基本问题，一个是报废时限，另一个是价格计算方法。</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10" name="文本框 9">
            <a:extLst>
              <a:ext uri="{FF2B5EF4-FFF2-40B4-BE49-F238E27FC236}">
                <a16:creationId xmlns:a16="http://schemas.microsoft.com/office/drawing/2014/main" id="{C7F8FA82-3DE5-4E28-80A8-79C19AEED30B}"/>
              </a:ext>
            </a:extLst>
          </p:cNvPr>
          <p:cNvSpPr txBox="1"/>
          <p:nvPr/>
        </p:nvSpPr>
        <p:spPr>
          <a:xfrm>
            <a:off x="1248720" y="1725427"/>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）了解汽车报废时限和价格计算</a:t>
            </a:r>
          </a:p>
        </p:txBody>
      </p:sp>
      <p:sp>
        <p:nvSpPr>
          <p:cNvPr id="8" name="文本框 7">
            <a:extLst>
              <a:ext uri="{FF2B5EF4-FFF2-40B4-BE49-F238E27FC236}">
                <a16:creationId xmlns:a16="http://schemas.microsoft.com/office/drawing/2014/main" id="{1A255BF9-7E6E-4176-B845-620A869B68F0}"/>
              </a:ext>
            </a:extLst>
          </p:cNvPr>
          <p:cNvSpPr txBox="1"/>
          <p:nvPr/>
        </p:nvSpPr>
        <p:spPr>
          <a:xfrm>
            <a:off x="1248720" y="3230367"/>
            <a:ext cx="9724080" cy="777457"/>
          </a:xfrm>
          <a:prstGeom prst="rect">
            <a:avLst/>
          </a:prstGeom>
          <a:noFill/>
        </p:spPr>
        <p:txBody>
          <a:bodyPr wrap="square">
            <a:spAutoFit/>
          </a:bodyPr>
          <a:lstStyle/>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拍卖二手车，现场察看非常重要。由外往里地从车身→发动机→传动→底盘→试车等步骤逐项察看。</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11" name="文本框 10">
            <a:extLst>
              <a:ext uri="{FF2B5EF4-FFF2-40B4-BE49-F238E27FC236}">
                <a16:creationId xmlns:a16="http://schemas.microsoft.com/office/drawing/2014/main" id="{8CC40EB9-C4B2-4757-8777-060B5A3420CC}"/>
              </a:ext>
            </a:extLst>
          </p:cNvPr>
          <p:cNvSpPr txBox="1"/>
          <p:nvPr/>
        </p:nvSpPr>
        <p:spPr>
          <a:xfrm>
            <a:off x="1248720" y="2754127"/>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）二手车检查</a:t>
            </a:r>
          </a:p>
        </p:txBody>
      </p:sp>
    </p:spTree>
    <p:extLst>
      <p:ext uri="{BB962C8B-B14F-4D97-AF65-F5344CB8AC3E}">
        <p14:creationId xmlns:p14="http://schemas.microsoft.com/office/powerpoint/2010/main" val="103625113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2" name="圆角矩形 55">
            <a:extLst>
              <a:ext uri="{FF2B5EF4-FFF2-40B4-BE49-F238E27FC236}">
                <a16:creationId xmlns:a16="http://schemas.microsoft.com/office/drawing/2014/main" id="{18A8DD32-8A98-4843-BB1D-84F2AC0EBF61}"/>
              </a:ext>
            </a:extLst>
          </p:cNvPr>
          <p:cNvSpPr/>
          <p:nvPr/>
        </p:nvSpPr>
        <p:spPr>
          <a:xfrm>
            <a:off x="523940" y="1286084"/>
            <a:ext cx="3571810"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4.2.8</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二手车的经营实体 </a:t>
            </a: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01776"/>
            <a:ext cx="9724080" cy="2613344"/>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按照</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二手车交易规范</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和</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二手车流通管理办法</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规定，二手车交易中心的申请和审批实行分级管理制度，国务院商品流通行政主管部门负责直辖市、省会城市、计划单列市二手车交易中心的审批。省、自治区、直辖市、计划单列商品流通行政主管部门负责各地级市旧机动车交易中心的审批，并报国务院商品流通行政主管部门备案，原则上每个地级以上城市批准设立一个。对未经国家批准的二手车经营单位经营的二手车，工商行政管理部门不予验证盖章，公安部门不予办理过户、转籍手续。</a:t>
            </a:r>
          </a:p>
        </p:txBody>
      </p:sp>
      <p:sp>
        <p:nvSpPr>
          <p:cNvPr id="6" name="文本框 5">
            <a:extLst>
              <a:ext uri="{FF2B5EF4-FFF2-40B4-BE49-F238E27FC236}">
                <a16:creationId xmlns:a16="http://schemas.microsoft.com/office/drawing/2014/main" id="{441AA1B7-7B00-4C9A-B3FF-CDB55535BBF1}"/>
              </a:ext>
            </a:extLst>
          </p:cNvPr>
          <p:cNvSpPr txBox="1"/>
          <p:nvPr/>
        </p:nvSpPr>
        <p:spPr>
          <a:xfrm>
            <a:off x="1248720" y="1842868"/>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 二手车交易中心</a:t>
            </a:r>
          </a:p>
        </p:txBody>
      </p:sp>
    </p:spTree>
    <p:extLst>
      <p:ext uri="{BB962C8B-B14F-4D97-AF65-F5344CB8AC3E}">
        <p14:creationId xmlns:p14="http://schemas.microsoft.com/office/powerpoint/2010/main" val="170394629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844576"/>
            <a:ext cx="9724080"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评估公司对交易前的车辆进行公正、公平的评估，根据二手车市场行情、二手车的车型、实际使用状况、静态和动态标准评价得出客观合理的价格。二手车评估公司根据评估结果向二手车经营公司或个人出具二手车评估报告。二手车评估公司应是独立于车主、二手车经营公司以外的实体，以确保二手车评估的公平性、合理性。</a:t>
            </a:r>
          </a:p>
        </p:txBody>
      </p:sp>
      <p:sp>
        <p:nvSpPr>
          <p:cNvPr id="6" name="文本框 5">
            <a:extLst>
              <a:ext uri="{FF2B5EF4-FFF2-40B4-BE49-F238E27FC236}">
                <a16:creationId xmlns:a16="http://schemas.microsoft.com/office/drawing/2014/main" id="{441AA1B7-7B00-4C9A-B3FF-CDB55535BBF1}"/>
              </a:ext>
            </a:extLst>
          </p:cNvPr>
          <p:cNvSpPr txBox="1"/>
          <p:nvPr/>
        </p:nvSpPr>
        <p:spPr>
          <a:xfrm>
            <a:off x="1248720" y="1385668"/>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 二手车评估公司</a:t>
            </a:r>
          </a:p>
        </p:txBody>
      </p:sp>
      <p:sp>
        <p:nvSpPr>
          <p:cNvPr id="7" name="文本框 6">
            <a:extLst>
              <a:ext uri="{FF2B5EF4-FFF2-40B4-BE49-F238E27FC236}">
                <a16:creationId xmlns:a16="http://schemas.microsoft.com/office/drawing/2014/main" id="{EEE80B51-7823-4289-9778-CF828B3346FA}"/>
              </a:ext>
            </a:extLst>
          </p:cNvPr>
          <p:cNvSpPr txBox="1"/>
          <p:nvPr/>
        </p:nvSpPr>
        <p:spPr>
          <a:xfrm>
            <a:off x="1248720" y="4063901"/>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针对二手车交易中的车辆质量状况设置检测项目，运用检测仪器对购车前的二手车进行检测，对车辆出具检测报告。公平、公正、公开地反映车辆的真实质量状况。</a:t>
            </a:r>
          </a:p>
        </p:txBody>
      </p:sp>
      <p:sp>
        <p:nvSpPr>
          <p:cNvPr id="8" name="文本框 7">
            <a:extLst>
              <a:ext uri="{FF2B5EF4-FFF2-40B4-BE49-F238E27FC236}">
                <a16:creationId xmlns:a16="http://schemas.microsoft.com/office/drawing/2014/main" id="{19DCEA4D-DE5B-46A2-8A4D-A40A8586F902}"/>
              </a:ext>
            </a:extLst>
          </p:cNvPr>
          <p:cNvSpPr txBox="1"/>
          <p:nvPr/>
        </p:nvSpPr>
        <p:spPr>
          <a:xfrm>
            <a:off x="1248720" y="3604993"/>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 二手车检测公司</a:t>
            </a:r>
          </a:p>
        </p:txBody>
      </p:sp>
    </p:spTree>
    <p:extLst>
      <p:ext uri="{BB962C8B-B14F-4D97-AF65-F5344CB8AC3E}">
        <p14:creationId xmlns:p14="http://schemas.microsoft.com/office/powerpoint/2010/main" val="180181922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844576"/>
            <a:ext cx="9724080"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经营公司拥有一定的注册资金、销售金额、经营场所和流动资金，可以进行二手车的收购、销售、新旧置换、办证、过户等二手车经销功能。根据二手车客观评估价格，对二手车进行维修和美容提高其市场评估价格，确定其销售价格。建立二手车档案为销售提供必要的过户材料。</a:t>
            </a:r>
          </a:p>
        </p:txBody>
      </p:sp>
      <p:sp>
        <p:nvSpPr>
          <p:cNvPr id="6" name="文本框 5">
            <a:extLst>
              <a:ext uri="{FF2B5EF4-FFF2-40B4-BE49-F238E27FC236}">
                <a16:creationId xmlns:a16="http://schemas.microsoft.com/office/drawing/2014/main" id="{441AA1B7-7B00-4C9A-B3FF-CDB55535BBF1}"/>
              </a:ext>
            </a:extLst>
          </p:cNvPr>
          <p:cNvSpPr txBox="1"/>
          <p:nvPr/>
        </p:nvSpPr>
        <p:spPr>
          <a:xfrm>
            <a:off x="1248720" y="1385668"/>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 二手车经营公司</a:t>
            </a:r>
          </a:p>
        </p:txBody>
      </p:sp>
      <p:sp>
        <p:nvSpPr>
          <p:cNvPr id="7" name="文本框 6">
            <a:extLst>
              <a:ext uri="{FF2B5EF4-FFF2-40B4-BE49-F238E27FC236}">
                <a16:creationId xmlns:a16="http://schemas.microsoft.com/office/drawing/2014/main" id="{EEE80B51-7823-4289-9778-CF828B3346FA}"/>
              </a:ext>
            </a:extLst>
          </p:cNvPr>
          <p:cNvSpPr txBox="1"/>
          <p:nvPr/>
        </p:nvSpPr>
        <p:spPr>
          <a:xfrm>
            <a:off x="1248720" y="4063901"/>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经纪人公司是从事二手车交易中介服务公司，是车主、购车者和二手车经营公司的纽带，应当具有二手车从业资格，主要业务是提供车辆信息、二手车代购、二手车代销。目前市场中部分交易方为无证的“黄牛”，他们借助其他正规的经纪人公司开取发票而开展业务。</a:t>
            </a:r>
          </a:p>
        </p:txBody>
      </p:sp>
      <p:sp>
        <p:nvSpPr>
          <p:cNvPr id="8" name="文本框 7">
            <a:extLst>
              <a:ext uri="{FF2B5EF4-FFF2-40B4-BE49-F238E27FC236}">
                <a16:creationId xmlns:a16="http://schemas.microsoft.com/office/drawing/2014/main" id="{19DCEA4D-DE5B-46A2-8A4D-A40A8586F902}"/>
              </a:ext>
            </a:extLst>
          </p:cNvPr>
          <p:cNvSpPr txBox="1"/>
          <p:nvPr/>
        </p:nvSpPr>
        <p:spPr>
          <a:xfrm>
            <a:off x="1248720" y="3604993"/>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 二手车经纪人公司</a:t>
            </a:r>
          </a:p>
        </p:txBody>
      </p:sp>
    </p:spTree>
    <p:extLst>
      <p:ext uri="{BB962C8B-B14F-4D97-AF65-F5344CB8AC3E}">
        <p14:creationId xmlns:p14="http://schemas.microsoft.com/office/powerpoint/2010/main" val="214934112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554593"/>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拍卖公司是对收购的部分高价值车型或具有收藏等特殊意义的二手车进行拍卖。随着二手车交易中心的发展，拍卖公司已经成为二手车交易中心不可缺少的组成部分。</a:t>
            </a:r>
          </a:p>
        </p:txBody>
      </p:sp>
      <p:sp>
        <p:nvSpPr>
          <p:cNvPr id="6" name="文本框 5">
            <a:extLst>
              <a:ext uri="{FF2B5EF4-FFF2-40B4-BE49-F238E27FC236}">
                <a16:creationId xmlns:a16="http://schemas.microsoft.com/office/drawing/2014/main" id="{441AA1B7-7B00-4C9A-B3FF-CDB55535BBF1}"/>
              </a:ext>
            </a:extLst>
          </p:cNvPr>
          <p:cNvSpPr txBox="1"/>
          <p:nvPr/>
        </p:nvSpPr>
        <p:spPr>
          <a:xfrm>
            <a:off x="1248720" y="2095685"/>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 拍卖公司</a:t>
            </a:r>
          </a:p>
        </p:txBody>
      </p:sp>
    </p:spTree>
    <p:extLst>
      <p:ext uri="{BB962C8B-B14F-4D97-AF65-F5344CB8AC3E}">
        <p14:creationId xmlns:p14="http://schemas.microsoft.com/office/powerpoint/2010/main" val="267222903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id="{D23F6AD7-4BF0-41CD-B193-1D4F95156F2E}"/>
              </a:ext>
            </a:extLst>
          </p:cNvPr>
          <p:cNvSpPr/>
          <p:nvPr/>
        </p:nvSpPr>
        <p:spPr>
          <a:xfrm>
            <a:off x="0" y="0"/>
            <a:ext cx="6880485" cy="6880485"/>
          </a:xfrm>
          <a:prstGeom prst="rtTriangle">
            <a:avLst/>
          </a:prstGeom>
          <a:blipFill dpi="0" rotWithShape="1">
            <a:blip r:embed="rId2"/>
            <a:srcRect/>
            <a:stretch>
              <a:fillRect l="-85702" t="-596" r="-2286" b="-5178"/>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5" name="任意多边形 2">
            <a:extLst>
              <a:ext uri="{FF2B5EF4-FFF2-40B4-BE49-F238E27FC236}">
                <a16:creationId xmlns:a16="http://schemas.microsoft.com/office/drawing/2014/main" id="{50EA4B7C-CD1C-4206-8894-32954F8D5FAB}"/>
              </a:ext>
            </a:extLst>
          </p:cNvPr>
          <p:cNvSpPr/>
          <p:nvPr/>
        </p:nvSpPr>
        <p:spPr>
          <a:xfrm rot="5400000" flipV="1">
            <a:off x="675384" y="-15772"/>
            <a:ext cx="4576893" cy="4576893"/>
          </a:xfrm>
          <a:custGeom>
            <a:avLst/>
            <a:gdLst>
              <a:gd name="connsiteX0" fmla="*/ 0 w 4343400"/>
              <a:gd name="connsiteY0" fmla="*/ 0 h 4343400"/>
              <a:gd name="connsiteX1" fmla="*/ 4343400 w 4343400"/>
              <a:gd name="connsiteY1" fmla="*/ 4343400 h 4343400"/>
              <a:gd name="connsiteX2" fmla="*/ 3486149 w 4343400"/>
              <a:gd name="connsiteY2" fmla="*/ 4343400 h 4343400"/>
              <a:gd name="connsiteX3" fmla="*/ 0 w 4343400"/>
              <a:gd name="connsiteY3" fmla="*/ 857251 h 4343400"/>
              <a:gd name="connsiteX4" fmla="*/ 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0" y="0"/>
                </a:moveTo>
                <a:lnTo>
                  <a:pt x="4343400" y="4343400"/>
                </a:lnTo>
                <a:lnTo>
                  <a:pt x="3486149" y="4343400"/>
                </a:lnTo>
                <a:lnTo>
                  <a:pt x="0" y="857251"/>
                </a:lnTo>
                <a:lnTo>
                  <a:pt x="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6" name="直角三角形 5">
            <a:extLst>
              <a:ext uri="{FF2B5EF4-FFF2-40B4-BE49-F238E27FC236}">
                <a16:creationId xmlns:a16="http://schemas.microsoft.com/office/drawing/2014/main" id="{4FCA494D-E658-4F49-8D95-3CC543B2A094}"/>
              </a:ext>
            </a:extLst>
          </p:cNvPr>
          <p:cNvSpPr/>
          <p:nvPr/>
        </p:nvSpPr>
        <p:spPr>
          <a:xfrm rot="2700000" flipV="1">
            <a:off x="9362847" y="5668215"/>
            <a:ext cx="2362507" cy="2362507"/>
          </a:xfrm>
          <a:prstGeom prst="rtTriangle">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grpSp>
        <p:nvGrpSpPr>
          <p:cNvPr id="12" name="组合 11">
            <a:extLst>
              <a:ext uri="{FF2B5EF4-FFF2-40B4-BE49-F238E27FC236}">
                <a16:creationId xmlns:a16="http://schemas.microsoft.com/office/drawing/2014/main" id="{FE1D441D-E643-4C8B-9A0B-17235EADD2DC}"/>
              </a:ext>
            </a:extLst>
          </p:cNvPr>
          <p:cNvGrpSpPr/>
          <p:nvPr/>
        </p:nvGrpSpPr>
        <p:grpSpPr>
          <a:xfrm>
            <a:off x="7068904" y="1952285"/>
            <a:ext cx="3262432" cy="2316903"/>
            <a:chOff x="8450029" y="1237910"/>
            <a:chExt cx="3262432" cy="2316903"/>
          </a:xfrm>
        </p:grpSpPr>
        <p:sp>
          <p:nvSpPr>
            <p:cNvPr id="13" name="文本框 12">
              <a:extLst>
                <a:ext uri="{FF2B5EF4-FFF2-40B4-BE49-F238E27FC236}">
                  <a16:creationId xmlns:a16="http://schemas.microsoft.com/office/drawing/2014/main" id="{964D2DBE-AF03-449A-9F82-210E6FAA4C56}"/>
                </a:ext>
              </a:extLst>
            </p:cNvPr>
            <p:cNvSpPr txBox="1"/>
            <p:nvPr/>
          </p:nvSpPr>
          <p:spPr>
            <a:xfrm>
              <a:off x="8450029" y="2539150"/>
              <a:ext cx="3262432" cy="1015663"/>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0" normalizeH="0" baseline="0" noProof="0">
                  <a:ln>
                    <a:noFill/>
                  </a:ln>
                  <a:solidFill>
                    <a:srgbClr val="044491"/>
                  </a:solidFill>
                  <a:effectLst/>
                  <a:uLnTx/>
                  <a:uFillTx/>
                  <a:latin typeface="方正尚酷简体" panose="03000509000000000000" pitchFamily="65" charset="-122"/>
                  <a:ea typeface="方正尚酷简体" panose="03000509000000000000" pitchFamily="65" charset="-122"/>
                </a:rPr>
                <a:t>感谢聆听</a:t>
              </a:r>
              <a:endParaRPr kumimoji="0" lang="zh-CN" altLang="en-US" sz="6000" b="0" i="0" u="none" strike="noStrike" kern="1200" cap="none" spc="0" normalizeH="0" baseline="0" noProof="0" dirty="0">
                <a:ln>
                  <a:noFill/>
                </a:ln>
                <a:solidFill>
                  <a:srgbClr val="044491"/>
                </a:solidFill>
                <a:effectLst/>
                <a:uLnTx/>
                <a:uFillTx/>
                <a:latin typeface="方正尚酷简体" panose="03000509000000000000" pitchFamily="65" charset="-122"/>
                <a:ea typeface="方正尚酷简体" panose="03000509000000000000" pitchFamily="65" charset="-122"/>
              </a:endParaRPr>
            </a:p>
          </p:txBody>
        </p:sp>
        <p:sp>
          <p:nvSpPr>
            <p:cNvPr id="14" name="文本框 13">
              <a:extLst>
                <a:ext uri="{FF2B5EF4-FFF2-40B4-BE49-F238E27FC236}">
                  <a16:creationId xmlns:a16="http://schemas.microsoft.com/office/drawing/2014/main" id="{1942D9E3-DAC2-4C3B-A336-BB45E1CBD519}"/>
                </a:ext>
              </a:extLst>
            </p:cNvPr>
            <p:cNvSpPr txBox="1"/>
            <p:nvPr/>
          </p:nvSpPr>
          <p:spPr>
            <a:xfrm>
              <a:off x="8509341" y="1237910"/>
              <a:ext cx="3169457" cy="156966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a:ln>
                    <a:noFill/>
                  </a:ln>
                  <a:solidFill>
                    <a:srgbClr val="044491"/>
                  </a:solidFill>
                  <a:effectLst/>
                  <a:uLnTx/>
                  <a:uFillTx/>
                  <a:latin typeface="Agency FB" panose="020B0503020202020204" pitchFamily="34" charset="0"/>
                  <a:ea typeface="微软雅黑"/>
                </a:rPr>
                <a:t>THANKS</a:t>
              </a:r>
              <a:endParaRPr kumimoji="0" lang="zh-CN" altLang="en-US" sz="9600" b="0" i="0" u="none" strike="noStrike" kern="1200" cap="none" spc="0" normalizeH="0" baseline="0" noProof="0" dirty="0">
                <a:ln>
                  <a:noFill/>
                </a:ln>
                <a:solidFill>
                  <a:srgbClr val="044491"/>
                </a:solidFill>
                <a:effectLst/>
                <a:uLnTx/>
                <a:uFillTx/>
                <a:latin typeface="Agency FB" panose="020B0503020202020204" pitchFamily="34" charset="0"/>
                <a:ea typeface="微软雅黑"/>
              </a:endParaRPr>
            </a:p>
          </p:txBody>
        </p:sp>
      </p:grpSp>
    </p:spTree>
    <p:extLst>
      <p:ext uri="{BB962C8B-B14F-4D97-AF65-F5344CB8AC3E}">
        <p14:creationId xmlns:p14="http://schemas.microsoft.com/office/powerpoint/2010/main" val="799533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189127"/>
            <a:ext cx="9724080"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二手车超市购买二手车的优点是可选择范围广、质量较好，缺点是价格较高。二手车超市出售的二手车一般是明码标价的，不太会有讨价还价的余地，有的二手车超市还会收取一定的手续费。大部分二手车超市可以进行二手车的以旧换新，买卖双方经过当场评估车况，协商价格后按差价付款即可，二手车超市再把置换来的二手车摆出销售。</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306046744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5767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二手车网络营销</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084352"/>
            <a:ext cx="9724080" cy="375211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网络营销，也称在线营销，是以互联网为营销环境，传递营销信息，沟通与消费者需求的信息化营销过程。网络营销是汽车产业面临的新的经济环境、新的经营战略和新的运行模式。网络营销是利用互联网技术，优化产品供应链及交易管理，优化客户服务体系。网络营销包括以下内容。</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）企业应用现代信息技术</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互联网。</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）建立终端优化交易流程和供货源以降低成本。</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）建立网络二手车公司信誉度，准确发布车源信息和客户需求信息。</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）开展网络二手车评估程序、网络交易程序和网上支付程序。</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236917307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189127"/>
            <a:ext cx="9724080" cy="276723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）扩大二手车市场覆盖面，提供直接和广泛的客户服务。</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）形成庞大的销售网络，达到信息资源的共享和二手车仓储、物流调配的优化。</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根据企业对互联网的作用的认识及应用能力的划分，网络营销可以划分为五个层次，即企业上网、网上市场调研、网络联系、网上直接销售和网络营销集成。在二手车交易网站，个人和车行都会选择在网上发布二手车信息。买方可通过品牌、车型、价格、行驶里程、使用年限、买卖双方距离等选项搜索出自己的目标车辆。</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230814626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3669594"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4.2</a:t>
            </a:r>
            <a:r>
              <a:rPr lang="zh-CN" altLang="en-US" sz="2800">
                <a:solidFill>
                  <a:srgbClr val="044491"/>
                </a:solidFill>
                <a:latin typeface="+mj-ea"/>
                <a:ea typeface="+mj-ea"/>
              </a:rPr>
              <a:t>　二手车营销</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5767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4.2.2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二手车销售流程 </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084352"/>
            <a:ext cx="9724080" cy="269028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交易市场一般包括二手车交易中心、评估公司或评估中心、检测站、驻场职能部门、维修中心、市场管理部和二手车经纪人公司。二手车交易中心包括二手车经营公司、服务部、财务部、办公室和过户部。交易中心主要负责市场服务，提供场地、管理服务、信息发布和后勤保障。二手车经纪人公司自主经营主要开展收旧供新、收购出售、委托寄售、委托拍卖等业务。</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二手车销售流程主要包括二手车的进项和二手车的出项。</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427374620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2">
      <a:majorFont>
        <a:latin typeface="Bahnschrift SemiBold"/>
        <a:ea typeface="微软雅黑"/>
        <a:cs typeface=""/>
      </a:majorFont>
      <a:minorFont>
        <a:latin typeface="Bahnschrift Light"/>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363</TotalTime>
  <Words>6343</Words>
  <Application>Microsoft Office PowerPoint</Application>
  <PresentationFormat>宽屏</PresentationFormat>
  <Paragraphs>372</Paragraphs>
  <Slides>57</Slides>
  <Notes>54</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57</vt:i4>
      </vt:variant>
    </vt:vector>
  </HeadingPairs>
  <TitlesOfParts>
    <vt:vector size="66" baseType="lpstr">
      <vt:lpstr>等线</vt:lpstr>
      <vt:lpstr>方正尚酷简体</vt:lpstr>
      <vt:lpstr>迷你简菱心</vt:lpstr>
      <vt:lpstr>微软雅黑</vt:lpstr>
      <vt:lpstr>Agency FB</vt:lpstr>
      <vt:lpstr>Arial</vt:lpstr>
      <vt:lpstr>Bahnschrift Light</vt:lpstr>
      <vt:lpstr>Bahnschrift SemiBold</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思越-设计1</dc:creator>
  <cp:lastModifiedBy>思越-设计1</cp:lastModifiedBy>
  <cp:revision>28</cp:revision>
  <dcterms:created xsi:type="dcterms:W3CDTF">2021-12-17T03:11:56Z</dcterms:created>
  <dcterms:modified xsi:type="dcterms:W3CDTF">2021-12-18T09:28:55Z</dcterms:modified>
</cp:coreProperties>
</file>